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593" r:id="rId3"/>
    <p:sldId id="591" r:id="rId4"/>
    <p:sldId id="558" r:id="rId5"/>
    <p:sldId id="596" r:id="rId6"/>
    <p:sldId id="261" r:id="rId7"/>
    <p:sldId id="620" r:id="rId8"/>
    <p:sldId id="263" r:id="rId9"/>
    <p:sldId id="574" r:id="rId10"/>
    <p:sldId id="586" r:id="rId11"/>
    <p:sldId id="629" r:id="rId12"/>
    <p:sldId id="552" r:id="rId13"/>
    <p:sldId id="628" r:id="rId14"/>
    <p:sldId id="622" r:id="rId15"/>
    <p:sldId id="595" r:id="rId16"/>
    <p:sldId id="258" r:id="rId17"/>
    <p:sldId id="583" r:id="rId18"/>
    <p:sldId id="582" r:id="rId19"/>
    <p:sldId id="581" r:id="rId20"/>
    <p:sldId id="625" r:id="rId21"/>
    <p:sldId id="626" r:id="rId22"/>
    <p:sldId id="597" r:id="rId23"/>
    <p:sldId id="260" r:id="rId24"/>
    <p:sldId id="624" r:id="rId25"/>
    <p:sldId id="627" r:id="rId26"/>
    <p:sldId id="615" r:id="rId27"/>
    <p:sldId id="601" r:id="rId28"/>
    <p:sldId id="539" r:id="rId29"/>
    <p:sldId id="266" r:id="rId30"/>
    <p:sldId id="567" r:id="rId31"/>
    <p:sldId id="267" r:id="rId32"/>
    <p:sldId id="271" r:id="rId33"/>
    <p:sldId id="270" r:id="rId34"/>
    <p:sldId id="553" r:id="rId35"/>
    <p:sldId id="511" r:id="rId36"/>
    <p:sldId id="275" r:id="rId37"/>
    <p:sldId id="557" r:id="rId38"/>
    <p:sldId id="538" r:id="rId39"/>
    <p:sldId id="262" r:id="rId40"/>
    <p:sldId id="614" r:id="rId41"/>
    <p:sldId id="604" r:id="rId42"/>
    <p:sldId id="264" r:id="rId43"/>
    <p:sldId id="612" r:id="rId44"/>
    <p:sldId id="623" r:id="rId45"/>
    <p:sldId id="616" r:id="rId46"/>
    <p:sldId id="611" r:id="rId47"/>
    <p:sldId id="606" r:id="rId48"/>
    <p:sldId id="607" r:id="rId49"/>
    <p:sldId id="618" r:id="rId5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1A64"/>
    <a:srgbClr val="FE8498"/>
    <a:srgbClr val="D4C2EF"/>
    <a:srgbClr val="513B79"/>
    <a:srgbClr val="FFD9DF"/>
    <a:srgbClr val="B90355"/>
    <a:srgbClr val="BB0120"/>
    <a:srgbClr val="A42036"/>
    <a:srgbClr val="DC4C64"/>
    <a:srgbClr val="ABBB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0725" autoAdjust="0"/>
    <p:restoredTop sz="83469" autoAdjust="0"/>
  </p:normalViewPr>
  <p:slideViewPr>
    <p:cSldViewPr>
      <p:cViewPr varScale="1">
        <p:scale>
          <a:sx n="40" d="100"/>
          <a:sy n="40" d="100"/>
        </p:scale>
        <p:origin x="36" y="45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821EA-2F8A-4CF5-86B1-CD156ACAAE34}" type="doc">
      <dgm:prSet loTypeId="urn:microsoft.com/office/officeart/2005/8/layout/process2" loCatId="process" qsTypeId="urn:microsoft.com/office/officeart/2005/8/quickstyle/simple1" qsCatId="simple" csTypeId="urn:microsoft.com/office/officeart/2005/8/colors/accent1_2" csCatId="accent1" phldr="1"/>
      <dgm:spPr/>
    </dgm:pt>
    <dgm:pt modelId="{F66FD77F-AE22-4C12-A1D9-A929713D17A6}">
      <dgm:prSet phldrT="[Texte]"/>
      <dgm:spPr>
        <a:solidFill>
          <a:srgbClr val="275EA3"/>
        </a:solidFill>
        <a:effectLst>
          <a:outerShdw blurRad="63500" sx="102000" sy="102000" algn="ctr" rotWithShape="0">
            <a:prstClr val="black">
              <a:alpha val="40000"/>
            </a:prstClr>
          </a:outerShdw>
        </a:effectLst>
      </dgm:spPr>
      <dgm:t>
        <a:bodyPr/>
        <a:lstStyle/>
        <a:p>
          <a:r>
            <a:rPr lang="fr-FR" dirty="0">
              <a:solidFill>
                <a:schemeClr val="bg1"/>
              </a:solidFill>
              <a:latin typeface="Garamond" panose="02020404030301010803" pitchFamily="18" charset="0"/>
            </a:rPr>
            <a:t>3 institutions</a:t>
          </a:r>
          <a:endParaRPr lang="fr-FR" dirty="0">
            <a:solidFill>
              <a:schemeClr val="bg1"/>
            </a:solidFill>
          </a:endParaRPr>
        </a:p>
      </dgm:t>
    </dgm:pt>
    <dgm:pt modelId="{80CB1504-1DFF-4219-A138-351D79670225}" type="parTrans" cxnId="{F2AACF9E-B930-477B-A34F-7E8DCE3082DB}">
      <dgm:prSet/>
      <dgm:spPr/>
      <dgm:t>
        <a:bodyPr/>
        <a:lstStyle/>
        <a:p>
          <a:endParaRPr lang="fr-FR"/>
        </a:p>
      </dgm:t>
    </dgm:pt>
    <dgm:pt modelId="{CB62B987-56CF-436A-8F71-8FDC15954D0B}" type="sibTrans" cxnId="{F2AACF9E-B930-477B-A34F-7E8DCE3082DB}">
      <dgm:prSet/>
      <dgm:spPr>
        <a:solidFill>
          <a:schemeClr val="accent5">
            <a:lumMod val="20000"/>
            <a:lumOff val="80000"/>
          </a:schemeClr>
        </a:solidFill>
        <a:effectLst>
          <a:outerShdw blurRad="50800" dist="38100" dir="5400000" algn="t" rotWithShape="0">
            <a:prstClr val="black">
              <a:alpha val="40000"/>
            </a:prstClr>
          </a:outerShdw>
        </a:effectLst>
      </dgm:spPr>
      <dgm:t>
        <a:bodyPr/>
        <a:lstStyle/>
        <a:p>
          <a:endParaRPr lang="fr-FR" dirty="0"/>
        </a:p>
      </dgm:t>
    </dgm:pt>
    <dgm:pt modelId="{07C6C4F8-565F-4FB9-85AA-58A6C37F1120}">
      <dgm:prSet phldrT="[Texte]"/>
      <dgm:spPr>
        <a:solidFill>
          <a:srgbClr val="F2B28C"/>
        </a:solidFill>
        <a:effectLst>
          <a:outerShdw blurRad="63500" sx="102000" sy="102000" algn="ctr" rotWithShape="0">
            <a:prstClr val="black">
              <a:alpha val="40000"/>
            </a:prstClr>
          </a:outerShdw>
        </a:effectLst>
      </dgm:spPr>
      <dgm:t>
        <a:bodyPr/>
        <a:lstStyle/>
        <a:p>
          <a:r>
            <a:rPr lang="fr-FR" dirty="0">
              <a:solidFill>
                <a:schemeClr val="bg1"/>
              </a:solidFill>
              <a:latin typeface="Garamond" panose="02020404030301010803" pitchFamily="18" charset="0"/>
            </a:rPr>
            <a:t>14% des collaborations</a:t>
          </a:r>
          <a:endParaRPr lang="fr-FR" dirty="0">
            <a:solidFill>
              <a:schemeClr val="bg1"/>
            </a:solidFill>
          </a:endParaRPr>
        </a:p>
      </dgm:t>
    </dgm:pt>
    <dgm:pt modelId="{BF76BA30-2B02-4F53-819D-B59D9D5249E2}" type="parTrans" cxnId="{7B642142-03C6-4C69-9A8D-5A3AC1DB9A8E}">
      <dgm:prSet/>
      <dgm:spPr/>
      <dgm:t>
        <a:bodyPr/>
        <a:lstStyle/>
        <a:p>
          <a:endParaRPr lang="fr-FR"/>
        </a:p>
      </dgm:t>
    </dgm:pt>
    <dgm:pt modelId="{D08BAFD3-3963-40B8-B63E-42D33D87965C}" type="sibTrans" cxnId="{7B642142-03C6-4C69-9A8D-5A3AC1DB9A8E}">
      <dgm:prSet/>
      <dgm:spPr>
        <a:solidFill>
          <a:schemeClr val="accent5">
            <a:lumMod val="20000"/>
            <a:lumOff val="80000"/>
          </a:schemeClr>
        </a:solidFill>
        <a:effectLst>
          <a:outerShdw blurRad="50800" dist="38100" dir="5400000" algn="t" rotWithShape="0">
            <a:prstClr val="black">
              <a:alpha val="40000"/>
            </a:prstClr>
          </a:outerShdw>
        </a:effectLst>
      </dgm:spPr>
      <dgm:t>
        <a:bodyPr/>
        <a:lstStyle/>
        <a:p>
          <a:endParaRPr lang="fr-FR" dirty="0"/>
        </a:p>
      </dgm:t>
    </dgm:pt>
    <dgm:pt modelId="{3F8FE520-CA44-482E-A0BB-89C250CB046D}">
      <dgm:prSet phldrT="[Texte]"/>
      <dgm:spPr>
        <a:solidFill>
          <a:srgbClr val="8CC7F3"/>
        </a:solidFill>
        <a:effectLst>
          <a:outerShdw blurRad="63500" sx="102000" sy="102000" algn="ctr" rotWithShape="0">
            <a:prstClr val="black">
              <a:alpha val="40000"/>
            </a:prstClr>
          </a:outerShdw>
        </a:effectLst>
      </dgm:spPr>
      <dgm:t>
        <a:bodyPr/>
        <a:lstStyle/>
        <a:p>
          <a:r>
            <a:rPr lang="fr-FR" dirty="0">
              <a:solidFill>
                <a:schemeClr val="bg1"/>
              </a:solidFill>
              <a:latin typeface="Garamond" panose="02020404030301010803" pitchFamily="18" charset="0"/>
            </a:rPr>
            <a:t>170 articles</a:t>
          </a:r>
          <a:endParaRPr lang="fr-FR" dirty="0">
            <a:solidFill>
              <a:schemeClr val="bg1"/>
            </a:solidFill>
          </a:endParaRPr>
        </a:p>
      </dgm:t>
    </dgm:pt>
    <dgm:pt modelId="{5E372E29-95F5-4A55-B462-2DF611024F0A}" type="parTrans" cxnId="{82A87D08-1B8A-459F-8077-3F5F5AA9E276}">
      <dgm:prSet/>
      <dgm:spPr/>
      <dgm:t>
        <a:bodyPr/>
        <a:lstStyle/>
        <a:p>
          <a:endParaRPr lang="fr-FR"/>
        </a:p>
      </dgm:t>
    </dgm:pt>
    <dgm:pt modelId="{89079D06-B003-46ED-A59C-CB5766A90CA5}" type="sibTrans" cxnId="{82A87D08-1B8A-459F-8077-3F5F5AA9E276}">
      <dgm:prSet/>
      <dgm:spPr/>
      <dgm:t>
        <a:bodyPr/>
        <a:lstStyle/>
        <a:p>
          <a:endParaRPr lang="fr-FR"/>
        </a:p>
      </dgm:t>
    </dgm:pt>
    <dgm:pt modelId="{E324EA5B-2162-48DC-A5C6-064AA1400DC9}" type="pres">
      <dgm:prSet presAssocID="{1F3821EA-2F8A-4CF5-86B1-CD156ACAAE34}" presName="linearFlow" presStyleCnt="0">
        <dgm:presLayoutVars>
          <dgm:resizeHandles val="exact"/>
        </dgm:presLayoutVars>
      </dgm:prSet>
      <dgm:spPr/>
    </dgm:pt>
    <dgm:pt modelId="{7D6DF412-003F-4E4F-98C1-EA5ED6373990}" type="pres">
      <dgm:prSet presAssocID="{F66FD77F-AE22-4C12-A1D9-A929713D17A6}" presName="node" presStyleLbl="node1" presStyleIdx="0" presStyleCnt="3">
        <dgm:presLayoutVars>
          <dgm:bulletEnabled val="1"/>
        </dgm:presLayoutVars>
      </dgm:prSet>
      <dgm:spPr/>
    </dgm:pt>
    <dgm:pt modelId="{2B4EB8BA-1C21-4BE7-8643-421E960DAEDD}" type="pres">
      <dgm:prSet presAssocID="{CB62B987-56CF-436A-8F71-8FDC15954D0B}" presName="sibTrans" presStyleLbl="sibTrans2D1" presStyleIdx="0" presStyleCnt="2" custLinFactNeighborX="-4432" custLinFactNeighborY="2776"/>
      <dgm:spPr/>
    </dgm:pt>
    <dgm:pt modelId="{018C1D64-DFD8-4E7F-B68C-F64CF8DE76EB}" type="pres">
      <dgm:prSet presAssocID="{CB62B987-56CF-436A-8F71-8FDC15954D0B}" presName="connectorText" presStyleLbl="sibTrans2D1" presStyleIdx="0" presStyleCnt="2"/>
      <dgm:spPr/>
    </dgm:pt>
    <dgm:pt modelId="{5908E647-4D05-4386-B7E5-8B96F6D82CE1}" type="pres">
      <dgm:prSet presAssocID="{07C6C4F8-565F-4FB9-85AA-58A6C37F1120}" presName="node" presStyleLbl="node1" presStyleIdx="1" presStyleCnt="3">
        <dgm:presLayoutVars>
          <dgm:bulletEnabled val="1"/>
        </dgm:presLayoutVars>
      </dgm:prSet>
      <dgm:spPr/>
    </dgm:pt>
    <dgm:pt modelId="{B940F2D0-1540-42F8-A15D-6433E39B03E0}" type="pres">
      <dgm:prSet presAssocID="{D08BAFD3-3963-40B8-B63E-42D33D87965C}" presName="sibTrans" presStyleLbl="sibTrans2D1" presStyleIdx="1" presStyleCnt="2" custLinFactNeighborX="-4433" custLinFactNeighborY="4772"/>
      <dgm:spPr/>
    </dgm:pt>
    <dgm:pt modelId="{FC3C509F-C027-4BD0-B7EE-893464D91493}" type="pres">
      <dgm:prSet presAssocID="{D08BAFD3-3963-40B8-B63E-42D33D87965C}" presName="connectorText" presStyleLbl="sibTrans2D1" presStyleIdx="1" presStyleCnt="2"/>
      <dgm:spPr/>
    </dgm:pt>
    <dgm:pt modelId="{E09C4577-7F5E-4AEF-A270-1659C30AEF7C}" type="pres">
      <dgm:prSet presAssocID="{3F8FE520-CA44-482E-A0BB-89C250CB046D}" presName="node" presStyleLbl="node1" presStyleIdx="2" presStyleCnt="3">
        <dgm:presLayoutVars>
          <dgm:bulletEnabled val="1"/>
        </dgm:presLayoutVars>
      </dgm:prSet>
      <dgm:spPr/>
    </dgm:pt>
  </dgm:ptLst>
  <dgm:cxnLst>
    <dgm:cxn modelId="{82A87D08-1B8A-459F-8077-3F5F5AA9E276}" srcId="{1F3821EA-2F8A-4CF5-86B1-CD156ACAAE34}" destId="{3F8FE520-CA44-482E-A0BB-89C250CB046D}" srcOrd="2" destOrd="0" parTransId="{5E372E29-95F5-4A55-B462-2DF611024F0A}" sibTransId="{89079D06-B003-46ED-A59C-CB5766A90CA5}"/>
    <dgm:cxn modelId="{AF7C4A39-DF98-4893-8BF6-CE657B17D914}" type="presOf" srcId="{F66FD77F-AE22-4C12-A1D9-A929713D17A6}" destId="{7D6DF412-003F-4E4F-98C1-EA5ED6373990}" srcOrd="0" destOrd="0" presId="urn:microsoft.com/office/officeart/2005/8/layout/process2"/>
    <dgm:cxn modelId="{7B642142-03C6-4C69-9A8D-5A3AC1DB9A8E}" srcId="{1F3821EA-2F8A-4CF5-86B1-CD156ACAAE34}" destId="{07C6C4F8-565F-4FB9-85AA-58A6C37F1120}" srcOrd="1" destOrd="0" parTransId="{BF76BA30-2B02-4F53-819D-B59D9D5249E2}" sibTransId="{D08BAFD3-3963-40B8-B63E-42D33D87965C}"/>
    <dgm:cxn modelId="{9364FF7A-A804-440F-94D1-5EBD204EB65F}" type="presOf" srcId="{1F3821EA-2F8A-4CF5-86B1-CD156ACAAE34}" destId="{E324EA5B-2162-48DC-A5C6-064AA1400DC9}" srcOrd="0" destOrd="0" presId="urn:microsoft.com/office/officeart/2005/8/layout/process2"/>
    <dgm:cxn modelId="{7DFBA87D-276C-4853-9EC9-9267086C051B}" type="presOf" srcId="{D08BAFD3-3963-40B8-B63E-42D33D87965C}" destId="{FC3C509F-C027-4BD0-B7EE-893464D91493}" srcOrd="1" destOrd="0" presId="urn:microsoft.com/office/officeart/2005/8/layout/process2"/>
    <dgm:cxn modelId="{9CC42E83-C27C-4A44-84CF-331FA84D26AC}" type="presOf" srcId="{07C6C4F8-565F-4FB9-85AA-58A6C37F1120}" destId="{5908E647-4D05-4386-B7E5-8B96F6D82CE1}" srcOrd="0" destOrd="0" presId="urn:microsoft.com/office/officeart/2005/8/layout/process2"/>
    <dgm:cxn modelId="{F2AACF9E-B930-477B-A34F-7E8DCE3082DB}" srcId="{1F3821EA-2F8A-4CF5-86B1-CD156ACAAE34}" destId="{F66FD77F-AE22-4C12-A1D9-A929713D17A6}" srcOrd="0" destOrd="0" parTransId="{80CB1504-1DFF-4219-A138-351D79670225}" sibTransId="{CB62B987-56CF-436A-8F71-8FDC15954D0B}"/>
    <dgm:cxn modelId="{C0778DA3-FB3B-4AAC-8C52-19D2E242C353}" type="presOf" srcId="{CB62B987-56CF-436A-8F71-8FDC15954D0B}" destId="{2B4EB8BA-1C21-4BE7-8643-421E960DAEDD}" srcOrd="0" destOrd="0" presId="urn:microsoft.com/office/officeart/2005/8/layout/process2"/>
    <dgm:cxn modelId="{247F28B8-F831-40C4-A8B9-B1136A746CE7}" type="presOf" srcId="{D08BAFD3-3963-40B8-B63E-42D33D87965C}" destId="{B940F2D0-1540-42F8-A15D-6433E39B03E0}" srcOrd="0" destOrd="0" presId="urn:microsoft.com/office/officeart/2005/8/layout/process2"/>
    <dgm:cxn modelId="{74C8FCC0-E9E8-4F63-ACC0-420E4BB4D13F}" type="presOf" srcId="{3F8FE520-CA44-482E-A0BB-89C250CB046D}" destId="{E09C4577-7F5E-4AEF-A270-1659C30AEF7C}" srcOrd="0" destOrd="0" presId="urn:microsoft.com/office/officeart/2005/8/layout/process2"/>
    <dgm:cxn modelId="{632EC5D2-BA99-4714-A68A-1B9F4131FC83}" type="presOf" srcId="{CB62B987-56CF-436A-8F71-8FDC15954D0B}" destId="{018C1D64-DFD8-4E7F-B68C-F64CF8DE76EB}" srcOrd="1" destOrd="0" presId="urn:microsoft.com/office/officeart/2005/8/layout/process2"/>
    <dgm:cxn modelId="{BCBAE2B5-1560-487A-AABA-33831A6D6341}" type="presParOf" srcId="{E324EA5B-2162-48DC-A5C6-064AA1400DC9}" destId="{7D6DF412-003F-4E4F-98C1-EA5ED6373990}" srcOrd="0" destOrd="0" presId="urn:microsoft.com/office/officeart/2005/8/layout/process2"/>
    <dgm:cxn modelId="{D39FECB8-C015-49FD-B7F4-094BE9B0E8C9}" type="presParOf" srcId="{E324EA5B-2162-48DC-A5C6-064AA1400DC9}" destId="{2B4EB8BA-1C21-4BE7-8643-421E960DAEDD}" srcOrd="1" destOrd="0" presId="urn:microsoft.com/office/officeart/2005/8/layout/process2"/>
    <dgm:cxn modelId="{E82D81EC-A9F1-4043-8802-E4AE426D1589}" type="presParOf" srcId="{2B4EB8BA-1C21-4BE7-8643-421E960DAEDD}" destId="{018C1D64-DFD8-4E7F-B68C-F64CF8DE76EB}" srcOrd="0" destOrd="0" presId="urn:microsoft.com/office/officeart/2005/8/layout/process2"/>
    <dgm:cxn modelId="{18D34668-C162-4908-8D72-0C84B171CF27}" type="presParOf" srcId="{E324EA5B-2162-48DC-A5C6-064AA1400DC9}" destId="{5908E647-4D05-4386-B7E5-8B96F6D82CE1}" srcOrd="2" destOrd="0" presId="urn:microsoft.com/office/officeart/2005/8/layout/process2"/>
    <dgm:cxn modelId="{724AA3E2-57F3-4588-B999-5D316877841A}" type="presParOf" srcId="{E324EA5B-2162-48DC-A5C6-064AA1400DC9}" destId="{B940F2D0-1540-42F8-A15D-6433E39B03E0}" srcOrd="3" destOrd="0" presId="urn:microsoft.com/office/officeart/2005/8/layout/process2"/>
    <dgm:cxn modelId="{2CF1FEB3-5CE5-4D84-BE2E-8F1A4E9A0417}" type="presParOf" srcId="{B940F2D0-1540-42F8-A15D-6433E39B03E0}" destId="{FC3C509F-C027-4BD0-B7EE-893464D91493}" srcOrd="0" destOrd="0" presId="urn:microsoft.com/office/officeart/2005/8/layout/process2"/>
    <dgm:cxn modelId="{30CBE80F-4022-4B4C-86CC-7D2BB324EC79}" type="presParOf" srcId="{E324EA5B-2162-48DC-A5C6-064AA1400DC9}" destId="{E09C4577-7F5E-4AEF-A270-1659C30AEF7C}"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6DF412-003F-4E4F-98C1-EA5ED6373990}">
      <dsp:nvSpPr>
        <dsp:cNvPr id="0" name=""/>
        <dsp:cNvSpPr/>
      </dsp:nvSpPr>
      <dsp:spPr>
        <a:xfrm>
          <a:off x="2133600" y="0"/>
          <a:ext cx="1828800" cy="1016000"/>
        </a:xfrm>
        <a:prstGeom prst="roundRect">
          <a:avLst>
            <a:gd name="adj" fmla="val 10000"/>
          </a:avLst>
        </a:prstGeom>
        <a:solidFill>
          <a:srgbClr val="275EA3"/>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chemeClr val="bg1"/>
              </a:solidFill>
              <a:latin typeface="Garamond" panose="02020404030301010803" pitchFamily="18" charset="0"/>
            </a:rPr>
            <a:t>3 institutions</a:t>
          </a:r>
          <a:endParaRPr lang="fr-FR" sz="2300" kern="1200" dirty="0">
            <a:solidFill>
              <a:schemeClr val="bg1"/>
            </a:solidFill>
          </a:endParaRPr>
        </a:p>
      </dsp:txBody>
      <dsp:txXfrm>
        <a:off x="2163358" y="29758"/>
        <a:ext cx="1769284" cy="956484"/>
      </dsp:txXfrm>
    </dsp:sp>
    <dsp:sp modelId="{2B4EB8BA-1C21-4BE7-8643-421E960DAEDD}">
      <dsp:nvSpPr>
        <dsp:cNvPr id="0" name=""/>
        <dsp:cNvSpPr/>
      </dsp:nvSpPr>
      <dsp:spPr>
        <a:xfrm rot="5400000">
          <a:off x="2840614" y="1054091"/>
          <a:ext cx="380999" cy="457200"/>
        </a:xfrm>
        <a:prstGeom prst="rightArrow">
          <a:avLst>
            <a:gd name="adj1" fmla="val 60000"/>
            <a:gd name="adj2" fmla="val 50000"/>
          </a:avLst>
        </a:prstGeom>
        <a:solidFill>
          <a:schemeClr val="accent5">
            <a:lumMod val="20000"/>
            <a:lumOff val="8000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rot="-5400000">
        <a:off x="2893954" y="1092191"/>
        <a:ext cx="274320" cy="266699"/>
      </dsp:txXfrm>
    </dsp:sp>
    <dsp:sp modelId="{5908E647-4D05-4386-B7E5-8B96F6D82CE1}">
      <dsp:nvSpPr>
        <dsp:cNvPr id="0" name=""/>
        <dsp:cNvSpPr/>
      </dsp:nvSpPr>
      <dsp:spPr>
        <a:xfrm>
          <a:off x="2133600" y="1523999"/>
          <a:ext cx="1828800" cy="1016000"/>
        </a:xfrm>
        <a:prstGeom prst="roundRect">
          <a:avLst>
            <a:gd name="adj" fmla="val 10000"/>
          </a:avLst>
        </a:prstGeom>
        <a:solidFill>
          <a:srgbClr val="F2B28C"/>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chemeClr val="bg1"/>
              </a:solidFill>
              <a:latin typeface="Garamond" panose="02020404030301010803" pitchFamily="18" charset="0"/>
            </a:rPr>
            <a:t>14% des collaborations</a:t>
          </a:r>
          <a:endParaRPr lang="fr-FR" sz="2300" kern="1200" dirty="0">
            <a:solidFill>
              <a:schemeClr val="bg1"/>
            </a:solidFill>
          </a:endParaRPr>
        </a:p>
      </dsp:txBody>
      <dsp:txXfrm>
        <a:off x="2163358" y="1553757"/>
        <a:ext cx="1769284" cy="956484"/>
      </dsp:txXfrm>
    </dsp:sp>
    <dsp:sp modelId="{B940F2D0-1540-42F8-A15D-6433E39B03E0}">
      <dsp:nvSpPr>
        <dsp:cNvPr id="0" name=""/>
        <dsp:cNvSpPr/>
      </dsp:nvSpPr>
      <dsp:spPr>
        <a:xfrm rot="5400000">
          <a:off x="2840610" y="2587217"/>
          <a:ext cx="381000" cy="457200"/>
        </a:xfrm>
        <a:prstGeom prst="rightArrow">
          <a:avLst>
            <a:gd name="adj1" fmla="val 60000"/>
            <a:gd name="adj2" fmla="val 50000"/>
          </a:avLst>
        </a:prstGeom>
        <a:solidFill>
          <a:schemeClr val="accent5">
            <a:lumMod val="20000"/>
            <a:lumOff val="80000"/>
          </a:schemeClr>
        </a:solidFill>
        <a:ln>
          <a:noFill/>
        </a:ln>
        <a:effectLst>
          <a:outerShdw blurRad="50800" dist="38100" dir="5400000" algn="t" rotWithShape="0">
            <a:prstClr val="black">
              <a:alpha val="40000"/>
            </a:prstClr>
          </a:outerShdw>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endParaRPr lang="fr-FR" sz="1800" kern="1200" dirty="0"/>
        </a:p>
      </dsp:txBody>
      <dsp:txXfrm rot="-5400000">
        <a:off x="2893950" y="2625317"/>
        <a:ext cx="274320" cy="266700"/>
      </dsp:txXfrm>
    </dsp:sp>
    <dsp:sp modelId="{E09C4577-7F5E-4AEF-A270-1659C30AEF7C}">
      <dsp:nvSpPr>
        <dsp:cNvPr id="0" name=""/>
        <dsp:cNvSpPr/>
      </dsp:nvSpPr>
      <dsp:spPr>
        <a:xfrm>
          <a:off x="2133600" y="3047999"/>
          <a:ext cx="1828800" cy="1016000"/>
        </a:xfrm>
        <a:prstGeom prst="roundRect">
          <a:avLst>
            <a:gd name="adj" fmla="val 10000"/>
          </a:avLst>
        </a:prstGeom>
        <a:solidFill>
          <a:srgbClr val="8CC7F3"/>
        </a:solidFill>
        <a:ln w="25400" cap="flat" cmpd="sng" algn="ctr">
          <a:solidFill>
            <a:schemeClr val="lt1">
              <a:hueOff val="0"/>
              <a:satOff val="0"/>
              <a:lumOff val="0"/>
              <a:alphaOff val="0"/>
            </a:schemeClr>
          </a:solidFill>
          <a:prstDash val="solid"/>
        </a:ln>
        <a:effectLst>
          <a:outerShdw blurRad="63500" sx="102000" sy="102000" algn="ctr"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fr-FR" sz="2300" kern="1200" dirty="0">
              <a:solidFill>
                <a:schemeClr val="bg1"/>
              </a:solidFill>
              <a:latin typeface="Garamond" panose="02020404030301010803" pitchFamily="18" charset="0"/>
            </a:rPr>
            <a:t>170 articles</a:t>
          </a:r>
          <a:endParaRPr lang="fr-FR" sz="2300" kern="1200" dirty="0">
            <a:solidFill>
              <a:schemeClr val="bg1"/>
            </a:solidFill>
          </a:endParaRPr>
        </a:p>
      </dsp:txBody>
      <dsp:txXfrm>
        <a:off x="2163358" y="3077757"/>
        <a:ext cx="1769284" cy="956484"/>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5F1882-8888-4AEC-A1FA-D93481FDC2EF}" type="datetimeFigureOut">
              <a:rPr lang="fr-FR" smtClean="0"/>
              <a:t>20/04/2026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2D31F7A-2113-4E00-ABB4-D5B1F23FF36D}" type="slidenum">
              <a:rPr lang="fr-FR" smtClean="0"/>
              <a:t>‹N°›</a:t>
            </a:fld>
            <a:endParaRPr lang="fr-FR"/>
          </a:p>
        </p:txBody>
      </p:sp>
    </p:spTree>
    <p:extLst>
      <p:ext uri="{BB962C8B-B14F-4D97-AF65-F5344CB8AC3E}">
        <p14:creationId xmlns:p14="http://schemas.microsoft.com/office/powerpoint/2010/main" val="1612994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La cartographie de l’information n’est pas seulement une technique graphique : c’est une manière de penser les données comme un réseau vivant. Elle aide à transformer des masses d’informations en structures visuelles compréhensibles</a:t>
            </a:r>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1</a:t>
            </a:fld>
            <a:endParaRPr lang="fr-FR"/>
          </a:p>
        </p:txBody>
      </p:sp>
    </p:spTree>
    <p:extLst>
      <p:ext uri="{BB962C8B-B14F-4D97-AF65-F5344CB8AC3E}">
        <p14:creationId xmlns:p14="http://schemas.microsoft.com/office/powerpoint/2010/main" val="40690353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cartographie sociale, scientifique ou technologique révèle des dynamiques invisibles et soutient la prise de décision. »</a:t>
            </a:r>
            <a:br>
              <a:rPr lang="fr-FR" dirty="0"/>
            </a:br>
            <a:endParaRPr lang="fr-FR" dirty="0"/>
          </a:p>
          <a:p>
            <a:r>
              <a:rPr lang="fr-FR" dirty="0"/>
              <a:t>Carte Facebook d’une page : qui publie, quels thèmes dominent, qui sont les influenceurs.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10</a:t>
            </a:fld>
            <a:endParaRPr lang="fr-FR"/>
          </a:p>
        </p:txBody>
      </p:sp>
    </p:spTree>
    <p:extLst>
      <p:ext uri="{BB962C8B-B14F-4D97-AF65-F5344CB8AC3E}">
        <p14:creationId xmlns:p14="http://schemas.microsoft.com/office/powerpoint/2010/main" val="972847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12</a:t>
            </a:fld>
            <a:endParaRPr lang="fr-FR"/>
          </a:p>
        </p:txBody>
      </p:sp>
    </p:spTree>
    <p:extLst>
      <p:ext uri="{BB962C8B-B14F-4D97-AF65-F5344CB8AC3E}">
        <p14:creationId xmlns:p14="http://schemas.microsoft.com/office/powerpoint/2010/main" val="37145749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Repérer rapidement des tendances et anomalies</a:t>
            </a:r>
            <a:r>
              <a:rPr lang="fr-FR" dirty="0"/>
              <a:t> (ex. en un coup d’œil, voir quel pays a les émissions de CO₂ les plus élevées).</a:t>
            </a:r>
          </a:p>
          <a:p>
            <a:r>
              <a:rPr lang="fr-FR" b="1" dirty="0"/>
              <a:t>Renforcer la mémoire</a:t>
            </a:r>
            <a:r>
              <a:rPr lang="fr-FR" dirty="0"/>
              <a:t> (les images et graphiques s’ancrent plus facilement que de longs textes).</a:t>
            </a:r>
          </a:p>
          <a:p>
            <a:r>
              <a:rPr lang="fr-FR" b="1" dirty="0"/>
              <a:t>Comprendre des concepts abstraits</a:t>
            </a:r>
            <a:r>
              <a:rPr lang="fr-FR" dirty="0"/>
              <a:t> grâce à des représentations visuelles (diagrammes, réseaux, infographies interactives).</a:t>
            </a:r>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13</a:t>
            </a:fld>
            <a:endParaRPr lang="fr-FR"/>
          </a:p>
        </p:txBody>
      </p:sp>
    </p:spTree>
    <p:extLst>
      <p:ext uri="{BB962C8B-B14F-4D97-AF65-F5344CB8AC3E}">
        <p14:creationId xmlns:p14="http://schemas.microsoft.com/office/powerpoint/2010/main" val="34293603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pPr>
              <a:buFont typeface="Arial" panose="020B0604020202020204" pitchFamily="34" charset="0"/>
              <a:buChar char="•"/>
            </a:pPr>
            <a:r>
              <a:rPr lang="fr-FR" b="1" dirty="0"/>
              <a:t>Cartographie = comme un plan</a:t>
            </a:r>
            <a:r>
              <a:rPr lang="fr-FR" dirty="0"/>
              <a:t> : on place les idées comme sur une carte routière, on montre les liens.</a:t>
            </a:r>
          </a:p>
          <a:p>
            <a:pPr>
              <a:buFont typeface="Arial" panose="020B0604020202020204" pitchFamily="34" charset="0"/>
              <a:buChar char="•"/>
            </a:pPr>
            <a:r>
              <a:rPr lang="fr-FR" b="1" dirty="0"/>
              <a:t>Visualisation = comme une photo ou un graphique</a:t>
            </a:r>
            <a:r>
              <a:rPr lang="fr-FR" dirty="0"/>
              <a:t> : on rend visibles des données chiffrées ou des tendances.</a:t>
            </a:r>
          </a:p>
          <a:p>
            <a:endParaRPr lang="fr-FR" dirty="0"/>
          </a:p>
          <a:p>
            <a:r>
              <a:rPr lang="fr-FR" dirty="0"/>
              <a:t>Evolution d’Internet :</a:t>
            </a:r>
          </a:p>
          <a:p>
            <a:pPr>
              <a:buFont typeface="Arial" panose="020B0604020202020204" pitchFamily="34" charset="0"/>
              <a:buChar char="•"/>
            </a:pPr>
            <a:r>
              <a:rPr lang="fr-FR" dirty="0"/>
              <a:t>faire une </a:t>
            </a:r>
            <a:r>
              <a:rPr lang="fr-FR" b="1" dirty="0"/>
              <a:t>carte</a:t>
            </a:r>
            <a:r>
              <a:rPr lang="fr-FR" dirty="0"/>
              <a:t> des acteurs (gouvernements, entreprises, ONG, utilisateurs) et de leurs rôles → cartographie.</a:t>
            </a:r>
          </a:p>
          <a:p>
            <a:pPr>
              <a:buFont typeface="Arial" panose="020B0604020202020204" pitchFamily="34" charset="0"/>
              <a:buChar char="•"/>
            </a:pPr>
            <a:r>
              <a:rPr lang="fr-FR" dirty="0"/>
              <a:t>montrer ensuite un </a:t>
            </a:r>
            <a:r>
              <a:rPr lang="fr-FR" b="1" dirty="0"/>
              <a:t>graphique</a:t>
            </a:r>
            <a:r>
              <a:rPr lang="fr-FR" dirty="0"/>
              <a:t> de l’augmentation du nombre d’internautes dans le monde de 2000 à 2025 → visualisation.</a:t>
            </a:r>
          </a:p>
          <a:p>
            <a:pPr>
              <a:buFont typeface="Arial" panose="020B0604020202020204" pitchFamily="34" charset="0"/>
              <a:buChar char="•"/>
            </a:pPr>
            <a:endParaRPr lang="fr-FR" dirty="0"/>
          </a:p>
          <a:p>
            <a:pPr>
              <a:buFont typeface="Arial" panose="020B0604020202020204" pitchFamily="34" charset="0"/>
              <a:buChar char="•"/>
            </a:pPr>
            <a:r>
              <a:rPr lang="fr-FR" b="1" dirty="0"/>
              <a:t>Cartographie</a:t>
            </a:r>
            <a:r>
              <a:rPr lang="fr-FR" dirty="0"/>
              <a:t> : organiser et représenter des </a:t>
            </a:r>
            <a:r>
              <a:rPr lang="fr-FR" b="1" dirty="0"/>
              <a:t>idées ou concepts</a:t>
            </a:r>
            <a:r>
              <a:rPr lang="fr-FR" dirty="0"/>
              <a:t> (ex. une carte mentale des causes de la déforestation).</a:t>
            </a:r>
          </a:p>
          <a:p>
            <a:pPr>
              <a:buFont typeface="Arial" panose="020B0604020202020204" pitchFamily="34" charset="0"/>
              <a:buChar char="•"/>
            </a:pPr>
            <a:r>
              <a:rPr lang="fr-FR" b="1" dirty="0"/>
              <a:t>Visualisation</a:t>
            </a:r>
            <a:r>
              <a:rPr lang="fr-FR" dirty="0"/>
              <a:t> : représenter des </a:t>
            </a:r>
            <a:r>
              <a:rPr lang="fr-FR" b="1" dirty="0"/>
              <a:t>données</a:t>
            </a:r>
            <a:r>
              <a:rPr lang="fr-FR" dirty="0"/>
              <a:t> (ex. un graphique à barres comparant les taux de déforestation entre pays).</a:t>
            </a:r>
          </a:p>
          <a:p>
            <a:pPr>
              <a:buFont typeface="Arial" panose="020B0604020202020204" pitchFamily="34" charset="0"/>
              <a:buChar char="•"/>
            </a:pPr>
            <a:endParaRPr lang="fr-FR" dirty="0"/>
          </a:p>
          <a:p>
            <a:pPr>
              <a:buFont typeface="Arial" panose="020B0604020202020204" pitchFamily="34" charset="0"/>
              <a:buChar char="•"/>
            </a:pP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14</a:t>
            </a:fld>
            <a:endParaRPr lang="fr-FR"/>
          </a:p>
        </p:txBody>
      </p:sp>
    </p:spTree>
    <p:extLst>
      <p:ext uri="{BB962C8B-B14F-4D97-AF65-F5344CB8AC3E}">
        <p14:creationId xmlns:p14="http://schemas.microsoft.com/office/powerpoint/2010/main" val="265829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15</a:t>
            </a:fld>
            <a:endParaRPr lang="fr-FR"/>
          </a:p>
        </p:txBody>
      </p:sp>
    </p:spTree>
    <p:extLst>
      <p:ext uri="{BB962C8B-B14F-4D97-AF65-F5344CB8AC3E}">
        <p14:creationId xmlns:p14="http://schemas.microsoft.com/office/powerpoint/2010/main" val="1482325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 name="Google Shape;99;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0" name="Google Shape;100;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16</a:t>
            </a:fld>
            <a:endParaRPr/>
          </a:p>
        </p:txBody>
      </p:sp>
    </p:spTree>
    <p:extLst>
      <p:ext uri="{BB962C8B-B14F-4D97-AF65-F5344CB8AC3E}">
        <p14:creationId xmlns:p14="http://schemas.microsoft.com/office/powerpoint/2010/main" val="27139356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Exemples concrets de visualisation</a:t>
            </a:r>
          </a:p>
          <a:p>
            <a:endParaRPr lang="fr-FR" b="1" dirty="0"/>
          </a:p>
          <a:p>
            <a:pPr>
              <a:buFont typeface="Arial" panose="020B0604020202020204" pitchFamily="34" charset="0"/>
              <a:buChar char="•"/>
            </a:pPr>
            <a:r>
              <a:rPr lang="fr-FR" b="1" dirty="0"/>
              <a:t>Un graphique interactif</a:t>
            </a:r>
            <a:r>
              <a:rPr lang="fr-FR" dirty="0"/>
              <a:t> montrant l’évolution des cas de COVID-19 par pays (on peut cliquer sur chaque pays pour voir le détail).</a:t>
            </a:r>
          </a:p>
          <a:p>
            <a:pPr>
              <a:buFont typeface="Arial" panose="020B0604020202020204" pitchFamily="34" charset="0"/>
              <a:buChar char="•"/>
            </a:pPr>
            <a:r>
              <a:rPr lang="fr-FR" b="1" dirty="0"/>
              <a:t>Une infographie</a:t>
            </a:r>
            <a:r>
              <a:rPr lang="fr-FR" dirty="0"/>
              <a:t> expliquant un processus complexe (par ex. la chaîne de production d’électricité verte).</a:t>
            </a:r>
          </a:p>
          <a:p>
            <a:pPr>
              <a:buFont typeface="Arial" panose="020B0604020202020204" pitchFamily="34" charset="0"/>
              <a:buChar char="•"/>
            </a:pPr>
            <a:r>
              <a:rPr lang="fr-FR" b="1" dirty="0"/>
              <a:t>Un diagramme de réseau</a:t>
            </a:r>
            <a:r>
              <a:rPr lang="fr-FR" dirty="0"/>
              <a:t> montrant les connexions entre des chercheurs dans une discipline scientifique.</a:t>
            </a:r>
          </a:p>
          <a:p>
            <a:endParaRPr lang="fr-FR" sz="1200"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17</a:t>
            </a:fld>
            <a:endParaRPr lang="fr-FR"/>
          </a:p>
        </p:txBody>
      </p:sp>
    </p:spTree>
    <p:extLst>
      <p:ext uri="{BB962C8B-B14F-4D97-AF65-F5344CB8AC3E}">
        <p14:creationId xmlns:p14="http://schemas.microsoft.com/office/powerpoint/2010/main" val="3018241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effectLst/>
            </a:endParaRPr>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18</a:t>
            </a:fld>
            <a:endParaRPr lang="fr-FR"/>
          </a:p>
        </p:txBody>
      </p:sp>
    </p:spTree>
    <p:extLst>
      <p:ext uri="{BB962C8B-B14F-4D97-AF65-F5344CB8AC3E}">
        <p14:creationId xmlns:p14="http://schemas.microsoft.com/office/powerpoint/2010/main" val="19896872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200"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19</a:t>
            </a:fld>
            <a:endParaRPr lang="fr-FR"/>
          </a:p>
        </p:txBody>
      </p:sp>
    </p:spTree>
    <p:extLst>
      <p:ext uri="{BB962C8B-B14F-4D97-AF65-F5344CB8AC3E}">
        <p14:creationId xmlns:p14="http://schemas.microsoft.com/office/powerpoint/2010/main" val="31663159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monde fonctionne comme un </a:t>
            </a:r>
            <a:r>
              <a:rPr lang="fr-FR" b="1" dirty="0"/>
              <a:t>ensemble de réseaux interconnectés</a:t>
            </a:r>
            <a:r>
              <a:rPr lang="fr-FR" dirty="0"/>
              <a:t>.</a:t>
            </a:r>
          </a:p>
          <a:p>
            <a:pPr>
              <a:buFont typeface="Arial" panose="020B0604020202020204" pitchFamily="34" charset="0"/>
              <a:buChar char="•"/>
            </a:pPr>
            <a:endParaRPr lang="fr-FR" dirty="0"/>
          </a:p>
          <a:p>
            <a:pPr>
              <a:buFont typeface="Arial" panose="020B0604020202020204" pitchFamily="34" charset="0"/>
              <a:buChar char="•"/>
            </a:pPr>
            <a:r>
              <a:rPr lang="fr-FR" dirty="0"/>
              <a:t>Rien n’est figé : les réseaux </a:t>
            </a:r>
            <a:r>
              <a:rPr lang="fr-FR" b="1" dirty="0"/>
              <a:t>changent en permanence</a:t>
            </a:r>
            <a:r>
              <a:rPr lang="fr-FR" dirty="0"/>
              <a:t> (ils se forment, se transforment et parfois disparaissent).</a:t>
            </a:r>
          </a:p>
          <a:p>
            <a:endParaRPr lang="fr-FR" dirty="0"/>
          </a:p>
          <a:p>
            <a:r>
              <a:rPr lang="fr-FR" b="1" dirty="0"/>
              <a:t>Internet</a:t>
            </a:r>
            <a:r>
              <a:rPr lang="fr-FR" dirty="0"/>
              <a:t> : c’est un réseau mondial composé de millions de sous-réseaux (sites, serveurs, ordinateurs, applications). Chaque partie peut évoluer, mais l’ensemble reste interconnecté.</a:t>
            </a:r>
          </a:p>
          <a:p>
            <a:endParaRPr lang="fr-FR" dirty="0"/>
          </a:p>
          <a:p>
            <a:endParaRPr lang="fr-FR" dirty="0"/>
          </a:p>
          <a:p>
            <a:r>
              <a:rPr lang="fr-FR" dirty="0"/>
              <a:t>L’analyse de réseaux consiste à étudier les relations autant que les entités. Ce sont les structures qui importent : communautés, hiérarchies, ponts. »</a:t>
            </a:r>
            <a:br>
              <a:rPr lang="fr-FR" dirty="0"/>
            </a:br>
            <a:r>
              <a:rPr lang="fr-FR" dirty="0"/>
              <a:t>Identifier un blogueur politique qui fait le lien entre deux camps idéologiques.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20</a:t>
            </a:fld>
            <a:endParaRPr lang="fr-FR"/>
          </a:p>
        </p:txBody>
      </p:sp>
    </p:spTree>
    <p:extLst>
      <p:ext uri="{BB962C8B-B14F-4D97-AF65-F5344CB8AC3E}">
        <p14:creationId xmlns:p14="http://schemas.microsoft.com/office/powerpoint/2010/main" val="8880587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fr-FR"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La veille, c’est anticiper risques et opportunités grâce à une observation structurée de l’environnement. Elle s’appuie sur la collecte, l’analyse et la diffusion d’informations pertinentes. »</a:t>
            </a:r>
            <a:br>
              <a:rPr lang="fr-FR" dirty="0"/>
            </a:br>
            <a:endParaRPr lang="fr-F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fr-FR" dirty="0"/>
              <a:t>« Une entreprise pharmaceutique suit les brevets de ses concurrents pour prévoir l’arrivée d’un médicament générique.</a:t>
            </a:r>
            <a:endParaRPr lang="fr-FR" sz="1200" b="0" i="0" u="none" strike="noStrike" cap="none" dirty="0">
              <a:solidFill>
                <a:schemeClr val="dk1"/>
              </a:solidFill>
              <a:effectLst/>
              <a:latin typeface="Calibri"/>
              <a:ea typeface="Calibri"/>
              <a:cs typeface="Calibri"/>
              <a:sym typeface="Calibri"/>
            </a:endParaRPr>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2</a:t>
            </a:fld>
            <a:endParaRPr lang="fr-FR"/>
          </a:p>
        </p:txBody>
      </p:sp>
    </p:spTree>
    <p:extLst>
      <p:ext uri="{BB962C8B-B14F-4D97-AF65-F5344CB8AC3E}">
        <p14:creationId xmlns:p14="http://schemas.microsoft.com/office/powerpoint/2010/main" val="22793149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buFont typeface="Arial" panose="020B0604020202020204" pitchFamily="34" charset="0"/>
              <a:buChar char="•"/>
            </a:pPr>
            <a:endParaRPr lang="fr-FR" dirty="0"/>
          </a:p>
          <a:p>
            <a:pPr>
              <a:buFont typeface="Arial" panose="020B0604020202020204" pitchFamily="34" charset="0"/>
              <a:buChar char="•"/>
            </a:pPr>
            <a:endParaRPr lang="fr-FR" dirty="0"/>
          </a:p>
          <a:p>
            <a:r>
              <a:rPr lang="fr-FR" b="1" dirty="0"/>
              <a:t>Exemple concret</a:t>
            </a:r>
          </a:p>
          <a:p>
            <a:pPr>
              <a:buFont typeface="Arial" panose="020B0604020202020204" pitchFamily="34" charset="0"/>
              <a:buChar char="•"/>
            </a:pPr>
            <a:r>
              <a:rPr lang="fr-FR" dirty="0"/>
              <a:t>Dans une </a:t>
            </a:r>
            <a:r>
              <a:rPr lang="fr-FR" b="1" dirty="0"/>
              <a:t>entreprise</a:t>
            </a:r>
            <a:r>
              <a:rPr lang="fr-FR" dirty="0"/>
              <a:t>, l’analyse des réseaux peut montrer qui échange le plus d’informations, qui relie différents services, et comment la circulation des connaissances influence l’efficacité du travail.</a:t>
            </a:r>
          </a:p>
          <a:p>
            <a:pPr>
              <a:buFont typeface="Arial" panose="020B0604020202020204" pitchFamily="34" charset="0"/>
              <a:buChar char="•"/>
            </a:pPr>
            <a:endParaRPr lang="fr-FR" dirty="0"/>
          </a:p>
          <a:p>
            <a:pPr>
              <a:buFont typeface="Arial" panose="020B0604020202020204" pitchFamily="34" charset="0"/>
              <a:buChar char="•"/>
            </a:pPr>
            <a:r>
              <a:rPr lang="fr-FR" dirty="0"/>
              <a:t>Sur un </a:t>
            </a:r>
            <a:r>
              <a:rPr lang="fr-FR" b="1" dirty="0"/>
              <a:t>réseau social en ligne</a:t>
            </a:r>
            <a:r>
              <a:rPr lang="fr-FR" dirty="0"/>
              <a:t>, elle peut révéler des communautés (groupes d’utilisateurs proches), des influenceurs (nœuds centraux), ou encore la propagation d’une information virale.</a:t>
            </a:r>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21</a:t>
            </a:fld>
            <a:endParaRPr lang="fr-FR"/>
          </a:p>
        </p:txBody>
      </p:sp>
    </p:spTree>
    <p:extLst>
      <p:ext uri="{BB962C8B-B14F-4D97-AF65-F5344CB8AC3E}">
        <p14:creationId xmlns:p14="http://schemas.microsoft.com/office/powerpoint/2010/main" val="36786659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t>
            </a:r>
            <a:r>
              <a:rPr lang="fr-FR" b="1" dirty="0"/>
              <a:t>analyse de réseaux</a:t>
            </a:r>
            <a:r>
              <a:rPr lang="fr-FR" dirty="0"/>
              <a:t> est une méthode qui sert à </a:t>
            </a:r>
            <a:r>
              <a:rPr lang="fr-FR" b="1" dirty="0"/>
              <a:t>représenter et étudier les relations</a:t>
            </a:r>
            <a:r>
              <a:rPr lang="fr-FR" dirty="0"/>
              <a:t> entre différents éléments (personnes, organisations, machines, etc.).</a:t>
            </a:r>
          </a:p>
          <a:p>
            <a:pPr>
              <a:buFont typeface="Arial" panose="020B0604020202020204" pitchFamily="34" charset="0"/>
              <a:buChar char="•"/>
            </a:pPr>
            <a:r>
              <a:rPr lang="fr-FR" dirty="0"/>
              <a:t>Elle utilise la </a:t>
            </a:r>
            <a:r>
              <a:rPr lang="fr-FR" b="1" dirty="0"/>
              <a:t>théorie des graphes</a:t>
            </a:r>
            <a:r>
              <a:rPr lang="fr-FR" dirty="0"/>
              <a:t> : des </a:t>
            </a:r>
            <a:r>
              <a:rPr lang="fr-FR" b="1" dirty="0"/>
              <a:t>points (nœuds)</a:t>
            </a:r>
            <a:r>
              <a:rPr lang="fr-FR" dirty="0"/>
              <a:t> représentent les entités, et des </a:t>
            </a:r>
            <a:r>
              <a:rPr lang="fr-FR" b="1" dirty="0"/>
              <a:t>lignes (arêtes)</a:t>
            </a:r>
            <a:r>
              <a:rPr lang="fr-FR" dirty="0"/>
              <a:t> représentent les liens entre elles.</a:t>
            </a:r>
          </a:p>
          <a:p>
            <a:pPr>
              <a:buFont typeface="Arial" panose="020B0604020202020204" pitchFamily="34" charset="0"/>
              <a:buChar char="•"/>
            </a:pPr>
            <a:r>
              <a:rPr lang="fr-FR" dirty="0"/>
              <a:t>Cette approche permet d’avoir une </a:t>
            </a:r>
            <a:r>
              <a:rPr lang="fr-FR" b="1" dirty="0"/>
              <a:t>vue claire et synthétique</a:t>
            </a:r>
            <a:r>
              <a:rPr lang="fr-FR" dirty="0"/>
              <a:t> des données et des relations, ce qui facilite la compréhension des structures complexes.</a:t>
            </a:r>
          </a:p>
          <a:p>
            <a:r>
              <a:rPr lang="fr-FR" b="1" dirty="0"/>
              <a:t>Exemple concret</a:t>
            </a:r>
          </a:p>
          <a:p>
            <a:pPr>
              <a:buFont typeface="Arial" panose="020B0604020202020204" pitchFamily="34" charset="0"/>
              <a:buChar char="•"/>
            </a:pPr>
            <a:r>
              <a:rPr lang="fr-FR" dirty="0"/>
              <a:t>Sur </a:t>
            </a:r>
            <a:r>
              <a:rPr lang="fr-FR" b="1" dirty="0"/>
              <a:t>LinkedIn</a:t>
            </a:r>
            <a:r>
              <a:rPr lang="fr-FR" dirty="0"/>
              <a:t>, chaque utilisateur est un </a:t>
            </a:r>
            <a:r>
              <a:rPr lang="fr-FR" b="1" dirty="0"/>
              <a:t>nœud</a:t>
            </a:r>
            <a:r>
              <a:rPr lang="fr-FR" dirty="0"/>
              <a:t> et chaque lien de connexion est une </a:t>
            </a:r>
            <a:r>
              <a:rPr lang="fr-FR" b="1" dirty="0"/>
              <a:t>arête</a:t>
            </a:r>
            <a:r>
              <a:rPr lang="fr-FR" dirty="0"/>
              <a:t> → on peut analyser qui est le plus connecté ou quelles communautés existent.</a:t>
            </a:r>
          </a:p>
          <a:p>
            <a:pPr>
              <a:buFont typeface="Arial" panose="020B0604020202020204" pitchFamily="34" charset="0"/>
              <a:buChar char="•"/>
            </a:pPr>
            <a:r>
              <a:rPr lang="fr-FR" dirty="0"/>
              <a:t>Dans un </a:t>
            </a:r>
            <a:r>
              <a:rPr lang="fr-FR" b="1" dirty="0"/>
              <a:t>réseau informatique</a:t>
            </a:r>
            <a:r>
              <a:rPr lang="fr-FR" dirty="0"/>
              <a:t>, chaque ordinateur est un </a:t>
            </a:r>
            <a:r>
              <a:rPr lang="fr-FR" b="1" dirty="0"/>
              <a:t>nœud</a:t>
            </a:r>
            <a:r>
              <a:rPr lang="fr-FR" dirty="0"/>
              <a:t> et chaque câble/connexion est une </a:t>
            </a:r>
            <a:r>
              <a:rPr lang="fr-FR" b="1" dirty="0"/>
              <a:t>arête</a:t>
            </a:r>
            <a:r>
              <a:rPr lang="fr-FR" dirty="0"/>
              <a:t> → on peut analyser la robustesse ou identifier des points de faiblesse.</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effectLst/>
                <a:latin typeface="Calibri" panose="020F0502020204030204" pitchFamily="34" charset="0"/>
                <a:ea typeface="Calibri" panose="020F0502020204030204" pitchFamily="34" charset="0"/>
                <a:cs typeface="Times New Roman" panose="02020603050405020304" pitchFamily="18" charset="0"/>
              </a:rPr>
              <a:t>« L’analyse des réseaux sociaux offre un cadre mathématique pour explorer la structure des relations sociales et d’information »</a:t>
            </a:r>
            <a:br>
              <a:rPr lang="fr-FR" sz="1200" dirty="0">
                <a:effectLst/>
                <a:latin typeface="Calibri" panose="020F0502020204030204" pitchFamily="34" charset="0"/>
                <a:ea typeface="Calibri" panose="020F0502020204030204" pitchFamily="34" charset="0"/>
                <a:cs typeface="Times New Roman" panose="02020603050405020304" pitchFamily="18" charset="0"/>
              </a:rPr>
            </a:br>
            <a:r>
              <a:rPr lang="fr-FR" sz="1200" i="1" dirty="0">
                <a:effectLst/>
                <a:latin typeface="Calibri" panose="020F0502020204030204" pitchFamily="34" charset="0"/>
                <a:ea typeface="Calibri" panose="020F0502020204030204" pitchFamily="34" charset="0"/>
                <a:cs typeface="Times New Roman" panose="02020603050405020304" pitchFamily="18" charset="0"/>
              </a:rPr>
              <a:t>(</a:t>
            </a:r>
            <a:r>
              <a:rPr lang="fr-FR" sz="1200" i="1" dirty="0" err="1">
                <a:effectLst/>
                <a:latin typeface="Calibri" panose="020F0502020204030204" pitchFamily="34" charset="0"/>
                <a:ea typeface="Calibri" panose="020F0502020204030204" pitchFamily="34" charset="0"/>
                <a:cs typeface="Times New Roman" panose="02020603050405020304" pitchFamily="18" charset="0"/>
              </a:rPr>
              <a:t>Wasserman</a:t>
            </a:r>
            <a:r>
              <a:rPr lang="fr-FR" sz="1200" i="1" dirty="0">
                <a:effectLst/>
                <a:latin typeface="Calibri" panose="020F0502020204030204" pitchFamily="34" charset="0"/>
                <a:ea typeface="Calibri" panose="020F0502020204030204" pitchFamily="34" charset="0"/>
                <a:cs typeface="Times New Roman" panose="02020603050405020304" pitchFamily="18" charset="0"/>
              </a:rPr>
              <a:t> &amp; Faust, 1994)</a:t>
            </a: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22</a:t>
            </a:fld>
            <a:endParaRPr lang="fr-FR"/>
          </a:p>
        </p:txBody>
      </p:sp>
    </p:spTree>
    <p:extLst>
      <p:ext uri="{BB962C8B-B14F-4D97-AF65-F5344CB8AC3E}">
        <p14:creationId xmlns:p14="http://schemas.microsoft.com/office/powerpoint/2010/main" val="40448946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Pts val="1400"/>
              <a:buFontTx/>
              <a:buNone/>
              <a:tabLst/>
              <a:defRPr/>
            </a:pPr>
            <a:r>
              <a:rPr lang="fr-FR" dirty="0"/>
              <a:t>Un réseau est un graphe composé de nœuds et de liens. Ce vocabulaire est essentiel pour formaliser et comparer différents types de relations. »</a:t>
            </a:r>
            <a:br>
              <a:rPr lang="fr-FR" dirty="0"/>
            </a:br>
            <a:endParaRPr lang="fr-FR" dirty="0"/>
          </a:p>
          <a:p>
            <a:pPr marL="0" marR="0" lvl="0" indent="0" algn="l" defTabSz="914400" rtl="0" eaLnBrk="1" fontAlgn="auto" latinLnBrk="0" hangingPunct="1">
              <a:lnSpc>
                <a:spcPct val="100000"/>
              </a:lnSpc>
              <a:spcBef>
                <a:spcPts val="0"/>
              </a:spcBef>
              <a:spcAft>
                <a:spcPts val="0"/>
              </a:spcAft>
              <a:buClrTx/>
              <a:buSzPts val="1400"/>
              <a:buFontTx/>
              <a:buNone/>
              <a:tabLst/>
              <a:defRPr/>
            </a:pPr>
            <a:r>
              <a:rPr lang="fr-FR" dirty="0"/>
              <a:t>Dans un graphe de </a:t>
            </a:r>
            <a:r>
              <a:rPr lang="fr-FR" dirty="0" err="1"/>
              <a:t>co</a:t>
            </a:r>
            <a:r>
              <a:rPr lang="fr-FR" dirty="0"/>
              <a:t>-publications, chaque auteur est un nœud et chaque article co-écrit est un lien. </a:t>
            </a:r>
            <a:endParaRPr dirty="0"/>
          </a:p>
        </p:txBody>
      </p:sp>
      <p:sp>
        <p:nvSpPr>
          <p:cNvPr id="120" name="Google Shape;12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23</a:t>
            </a:fld>
            <a:endParaRPr/>
          </a:p>
        </p:txBody>
      </p:sp>
    </p:spTree>
    <p:extLst>
      <p:ext uri="{BB962C8B-B14F-4D97-AF65-F5344CB8AC3E}">
        <p14:creationId xmlns:p14="http://schemas.microsoft.com/office/powerpoint/2010/main" val="39423602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géométrie et en cartographie, les éléments visuels ont des significations précises :</a:t>
            </a:r>
          </a:p>
          <a:p>
            <a:endParaRPr lang="fr-FR" dirty="0"/>
          </a:p>
          <a:p>
            <a:pPr>
              <a:buFont typeface="Arial" panose="020B0604020202020204" pitchFamily="34" charset="0"/>
              <a:buChar char="•"/>
            </a:pPr>
            <a:r>
              <a:rPr lang="fr-FR" b="1" dirty="0"/>
              <a:t>Le point</a:t>
            </a:r>
            <a:r>
              <a:rPr lang="fr-FR" dirty="0"/>
              <a:t> : c’est une simple position dans l’espace (par ex. l’emplacement d’une ville). La forme du symbole (rond, carré, étoile) n’a pas d’importance.</a:t>
            </a:r>
          </a:p>
          <a:p>
            <a:pPr>
              <a:buFont typeface="Arial" panose="020B0604020202020204" pitchFamily="34" charset="0"/>
              <a:buChar char="•"/>
            </a:pPr>
            <a:r>
              <a:rPr lang="fr-FR" b="1" dirty="0"/>
              <a:t>La ligne</a:t>
            </a:r>
            <a:r>
              <a:rPr lang="fr-FR" dirty="0"/>
              <a:t> : c’est quelque chose qui a une longueur (par ex. une route, une frontière). L’épaisseur ou le style du trait ne changent pas son sens.</a:t>
            </a:r>
          </a:p>
          <a:p>
            <a:pPr>
              <a:buFont typeface="Arial" panose="020B0604020202020204" pitchFamily="34" charset="0"/>
              <a:buChar char="•"/>
            </a:pPr>
            <a:r>
              <a:rPr lang="fr-FR" b="1" dirty="0"/>
              <a:t>La surface (ou aire)</a:t>
            </a:r>
            <a:r>
              <a:rPr lang="fr-FR" dirty="0"/>
              <a:t> : c’est une zone qui a une taille mesurable (par ex. un pays, un lac, une forêt). Ici, la forme et la taille sont essentielles pour garder le bon sens.</a:t>
            </a:r>
          </a:p>
          <a:p>
            <a:pPr>
              <a:buFont typeface="Arial" panose="020B0604020202020204" pitchFamily="34" charset="0"/>
              <a:buChar char="•"/>
            </a:pPr>
            <a:endParaRPr lang="fr-FR" dirty="0"/>
          </a:p>
          <a:p>
            <a:r>
              <a:rPr lang="fr-FR" b="1" dirty="0"/>
              <a:t>Exemples concrets</a:t>
            </a:r>
          </a:p>
          <a:p>
            <a:pPr>
              <a:buFont typeface="Arial" panose="020B0604020202020204" pitchFamily="34" charset="0"/>
              <a:buChar char="•"/>
            </a:pPr>
            <a:r>
              <a:rPr lang="fr-FR" b="1" dirty="0"/>
              <a:t>Point</a:t>
            </a:r>
            <a:r>
              <a:rPr lang="fr-FR" dirty="0"/>
              <a:t> : sur Google </a:t>
            </a:r>
            <a:r>
              <a:rPr lang="fr-FR" dirty="0" err="1"/>
              <a:t>Maps</a:t>
            </a:r>
            <a:r>
              <a:rPr lang="fr-FR" dirty="0"/>
              <a:t>, une épingle rouge = localisation précise.</a:t>
            </a:r>
          </a:p>
          <a:p>
            <a:pPr>
              <a:buFont typeface="Arial" panose="020B0604020202020204" pitchFamily="34" charset="0"/>
              <a:buChar char="•"/>
            </a:pPr>
            <a:r>
              <a:rPr lang="fr-FR" b="1" dirty="0"/>
              <a:t>Ligne</a:t>
            </a:r>
            <a:r>
              <a:rPr lang="fr-FR" dirty="0"/>
              <a:t> : une ligne bleue = une rivière, une ligne noire = une route.</a:t>
            </a:r>
          </a:p>
          <a:p>
            <a:pPr>
              <a:buFont typeface="Arial" panose="020B0604020202020204" pitchFamily="34" charset="0"/>
              <a:buChar char="•"/>
            </a:pPr>
            <a:r>
              <a:rPr lang="fr-FR" b="1" dirty="0"/>
              <a:t>Surface</a:t>
            </a:r>
            <a:r>
              <a:rPr lang="fr-FR" dirty="0"/>
              <a:t> : une zone verte = une forêt, une zone bleue = un lac.</a:t>
            </a:r>
          </a:p>
          <a:p>
            <a:endParaRPr lang="fr-FR" dirty="0"/>
          </a:p>
          <a:p>
            <a:endParaRPr lang="fr-FR" dirty="0"/>
          </a:p>
          <a:p>
            <a:r>
              <a:rPr lang="fr-FR" dirty="0"/>
              <a:t>Variables (formes taille </a:t>
            </a:r>
            <a:r>
              <a:rPr lang="fr-FR" dirty="0" err="1"/>
              <a:t>luminosite</a:t>
            </a:r>
            <a:r>
              <a:rPr lang="fr-FR" dirty="0"/>
              <a:t> orientation couleur texture)</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24</a:t>
            </a:fld>
            <a:endParaRPr lang="fr-FR"/>
          </a:p>
        </p:txBody>
      </p:sp>
    </p:spTree>
    <p:extLst>
      <p:ext uri="{BB962C8B-B14F-4D97-AF65-F5344CB8AC3E}">
        <p14:creationId xmlns:p14="http://schemas.microsoft.com/office/powerpoint/2010/main" val="3243093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Graphe </a:t>
            </a:r>
            <a:r>
              <a:rPr lang="fr-FR" b="1" dirty="0"/>
              <a:t>non orienté</a:t>
            </a:r>
            <a:r>
              <a:rPr lang="fr-FR" dirty="0"/>
              <a:t> : un réseau d’amis sur Facebook (lien réciproque).</a:t>
            </a:r>
          </a:p>
          <a:p>
            <a:r>
              <a:rPr lang="fr-FR" dirty="0"/>
              <a:t>Graphe </a:t>
            </a:r>
            <a:r>
              <a:rPr lang="fr-FR" b="1" dirty="0"/>
              <a:t>orienté</a:t>
            </a:r>
            <a:r>
              <a:rPr lang="fr-FR" dirty="0"/>
              <a:t> : un réseau de </a:t>
            </a:r>
            <a:r>
              <a:rPr lang="fr-FR" dirty="0" err="1"/>
              <a:t>followers</a:t>
            </a:r>
            <a:r>
              <a:rPr lang="fr-FR" dirty="0"/>
              <a:t> sur Twitter/X (A suit B ≠ B suit A).</a:t>
            </a:r>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25</a:t>
            </a:fld>
            <a:endParaRPr lang="fr-FR"/>
          </a:p>
        </p:txBody>
      </p:sp>
    </p:spTree>
    <p:extLst>
      <p:ext uri="{BB962C8B-B14F-4D97-AF65-F5344CB8AC3E}">
        <p14:creationId xmlns:p14="http://schemas.microsoft.com/office/powerpoint/2010/main" val="120937330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26</a:t>
            </a:fld>
            <a:endParaRPr lang="fr-FR"/>
          </a:p>
        </p:txBody>
      </p:sp>
    </p:spTree>
    <p:extLst>
      <p:ext uri="{BB962C8B-B14F-4D97-AF65-F5344CB8AC3E}">
        <p14:creationId xmlns:p14="http://schemas.microsoft.com/office/powerpoint/2010/main" val="71405692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Les indicateurs de centralité permettent de qualifier la position d’un acteur : populaire, proche, intermédiaire ou influent. »</a:t>
            </a:r>
            <a:br>
              <a:rPr lang="fr-FR" dirty="0"/>
            </a:br>
            <a:endParaRPr lang="fr-FR" dirty="0"/>
          </a:p>
          <a:p>
            <a:r>
              <a:rPr lang="fr-FR" dirty="0"/>
              <a:t>« Sur LinkedIn, un recruteur a un degré élevé (beaucoup de connexions), mais une personne qui fait le pont entre deux communautés peut avoir une forte </a:t>
            </a:r>
            <a:r>
              <a:rPr lang="fr-FR" dirty="0" err="1"/>
              <a:t>betweenness</a:t>
            </a:r>
            <a:r>
              <a:rPr lang="fr-FR" dirty="0"/>
              <a:t>.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27</a:t>
            </a:fld>
            <a:endParaRPr lang="fr-FR"/>
          </a:p>
        </p:txBody>
      </p:sp>
    </p:spTree>
    <p:extLst>
      <p:ext uri="{BB962C8B-B14F-4D97-AF65-F5344CB8AC3E}">
        <p14:creationId xmlns:p14="http://schemas.microsoft.com/office/powerpoint/2010/main" val="22728305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smtClean="0">
                <a:solidFill>
                  <a:schemeClr val="dk1"/>
                </a:solidFill>
                <a:latin typeface="Calibri"/>
                <a:ea typeface="Calibri"/>
                <a:cs typeface="Calibri"/>
                <a:sym typeface="Calibri"/>
              </a:rPr>
              <a:t>29</a:t>
            </a:fld>
            <a:endParaRPr lang="fr-F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164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30</a:t>
            </a:fld>
            <a:endParaRPr lang="fr-FR"/>
          </a:p>
        </p:txBody>
      </p:sp>
    </p:spTree>
    <p:extLst>
      <p:ext uri="{BB962C8B-B14F-4D97-AF65-F5344CB8AC3E}">
        <p14:creationId xmlns:p14="http://schemas.microsoft.com/office/powerpoint/2010/main" val="427393285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10"/>
          </p:nvPr>
        </p:nvSpPr>
        <p:spPr/>
        <p:txBody>
          <a:bodyPr/>
          <a:lstStyle/>
          <a:p>
            <a:fld id="{59E83D84-E53F-457E-BF05-3AB6E0968C8A}" type="slidenum">
              <a:rPr lang="fr-FR" smtClean="0">
                <a:solidFill>
                  <a:prstClr val="black"/>
                </a:solidFill>
              </a:rPr>
              <a:pPr/>
              <a:t>31</a:t>
            </a:fld>
            <a:endParaRPr lang="fr-FR">
              <a:solidFill>
                <a:prstClr val="black"/>
              </a:solidFill>
            </a:endParaRPr>
          </a:p>
        </p:txBody>
      </p:sp>
    </p:spTree>
    <p:extLst>
      <p:ext uri="{BB962C8B-B14F-4D97-AF65-F5344CB8AC3E}">
        <p14:creationId xmlns:p14="http://schemas.microsoft.com/office/powerpoint/2010/main" val="1708345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cartographie agit comme une loupe : elle révèle réseaux d’acteurs, zones d’innovation et signaux faibles que la lecture brute des données ne permet pas de voir. </a:t>
            </a:r>
            <a:br>
              <a:rPr lang="fr-FR" dirty="0"/>
            </a:br>
            <a:endParaRPr lang="fr-FR" dirty="0"/>
          </a:p>
          <a:p>
            <a:r>
              <a:rPr lang="fr-FR" dirty="0"/>
              <a:t>Identifier les clusters de start-ups en intelligence artificielle en Afrique du Nord. </a:t>
            </a:r>
            <a:endParaRPr lang="fr-FR" sz="1200"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3</a:t>
            </a:fld>
            <a:endParaRPr lang="fr-FR"/>
          </a:p>
        </p:txBody>
      </p:sp>
    </p:spTree>
    <p:extLst>
      <p:ext uri="{BB962C8B-B14F-4D97-AF65-F5344CB8AC3E}">
        <p14:creationId xmlns:p14="http://schemas.microsoft.com/office/powerpoint/2010/main" val="32046645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r>
              <a:rPr lang="fr-FR" dirty="0"/>
              <a:t>Les brevets sont des indicateurs forts d’innovation. Cartographier les acteurs par classes permet de voir qui domine un secteur. »</a:t>
            </a:r>
            <a:br>
              <a:rPr lang="fr-FR" dirty="0"/>
            </a:br>
            <a:endParaRPr lang="fr-FR" dirty="0"/>
          </a:p>
          <a:p>
            <a:r>
              <a:rPr lang="fr-FR" dirty="0"/>
              <a:t>Airbus et Boeing dominent, mais un fournisseur comme Volvo </a:t>
            </a:r>
            <a:r>
              <a:rPr lang="fr-FR" dirty="0" err="1"/>
              <a:t>GmbH</a:t>
            </a:r>
            <a:r>
              <a:rPr lang="fr-FR" dirty="0"/>
              <a:t> apparaît comme nouvel entrant.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32</a:t>
            </a:fld>
            <a:endParaRPr lang="fr-FR"/>
          </a:p>
        </p:txBody>
      </p:sp>
    </p:spTree>
    <p:extLst>
      <p:ext uri="{BB962C8B-B14F-4D97-AF65-F5344CB8AC3E}">
        <p14:creationId xmlns:p14="http://schemas.microsoft.com/office/powerpoint/2010/main" val="2752579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es cartes de science mettent en évidence des domaines émergents et les auteurs les plus actifs. »</a:t>
            </a:r>
            <a:br>
              <a:rPr lang="fr-FR" dirty="0"/>
            </a:br>
            <a:endParaRPr lang="fr-FR" dirty="0"/>
          </a:p>
          <a:p>
            <a:r>
              <a:rPr lang="fr-FR" dirty="0"/>
              <a:t>Datamining et génomique comme disciplines phares, auteurs Bekaert et </a:t>
            </a:r>
            <a:r>
              <a:rPr lang="fr-FR" dirty="0" err="1"/>
              <a:t>Conant</a:t>
            </a:r>
            <a:r>
              <a:rPr lang="fr-FR" dirty="0"/>
              <a:t> comme figures centrales.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33</a:t>
            </a:fld>
            <a:endParaRPr lang="fr-FR"/>
          </a:p>
        </p:txBody>
      </p:sp>
    </p:spTree>
    <p:extLst>
      <p:ext uri="{BB962C8B-B14F-4D97-AF65-F5344CB8AC3E}">
        <p14:creationId xmlns:p14="http://schemas.microsoft.com/office/powerpoint/2010/main" val="31985529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34</a:t>
            </a:fld>
            <a:endParaRPr lang="fr-FR"/>
          </a:p>
        </p:txBody>
      </p:sp>
    </p:spTree>
    <p:extLst>
      <p:ext uri="{BB962C8B-B14F-4D97-AF65-F5344CB8AC3E}">
        <p14:creationId xmlns:p14="http://schemas.microsoft.com/office/powerpoint/2010/main" val="3929821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35</a:t>
            </a:fld>
            <a:endParaRPr lang="fr-FR"/>
          </a:p>
        </p:txBody>
      </p:sp>
    </p:spTree>
    <p:extLst>
      <p:ext uri="{BB962C8B-B14F-4D97-AF65-F5344CB8AC3E}">
        <p14:creationId xmlns:p14="http://schemas.microsoft.com/office/powerpoint/2010/main" val="19155041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200" baseline="0" dirty="0"/>
              <a:t>.</a:t>
            </a:r>
            <a:endParaRPr lang="fr-FR"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kern="1200" dirty="0">
              <a:solidFill>
                <a:schemeClr val="tx1"/>
              </a:solidFill>
              <a:effectLst/>
              <a:latin typeface="+mn-lt"/>
              <a:ea typeface="+mn-ea"/>
              <a:cs typeface="+mn-cs"/>
            </a:endParaRPr>
          </a:p>
          <a:p>
            <a:endParaRPr lang="fr-FR" dirty="0"/>
          </a:p>
          <a:p>
            <a:pPr marL="0" marR="0" indent="0" algn="l" defTabSz="914400" rtl="0" eaLnBrk="1" fontAlgn="auto" latinLnBrk="0" hangingPunct="1">
              <a:lnSpc>
                <a:spcPct val="100000"/>
              </a:lnSpc>
              <a:spcBef>
                <a:spcPts val="0"/>
              </a:spcBef>
              <a:spcAft>
                <a:spcPts val="0"/>
              </a:spcAft>
              <a:buClrTx/>
              <a:buSzTx/>
              <a:buFontTx/>
              <a:buNone/>
              <a:tabLst/>
              <a:defRPr/>
            </a:pPr>
            <a:endParaRPr lang="fr-FR" sz="1200" dirty="0"/>
          </a:p>
        </p:txBody>
      </p:sp>
      <p:sp>
        <p:nvSpPr>
          <p:cNvPr id="4" name="Espace réservé du numéro de diapositive 3"/>
          <p:cNvSpPr>
            <a:spLocks noGrp="1"/>
          </p:cNvSpPr>
          <p:nvPr>
            <p:ph type="sldNum" sz="quarter" idx="10"/>
          </p:nvPr>
        </p:nvSpPr>
        <p:spPr/>
        <p:txBody>
          <a:bodyPr/>
          <a:lstStyle/>
          <a:p>
            <a:fld id="{D2D31F7A-2113-4E00-ABB4-D5B1F23FF36D}" type="slidenum">
              <a:rPr lang="fr-FR" smtClean="0"/>
              <a:t>38</a:t>
            </a:fld>
            <a:endParaRPr lang="fr-FR"/>
          </a:p>
        </p:txBody>
      </p:sp>
    </p:spTree>
    <p:extLst>
      <p:ext uri="{BB962C8B-B14F-4D97-AF65-F5344CB8AC3E}">
        <p14:creationId xmlns:p14="http://schemas.microsoft.com/office/powerpoint/2010/main" val="503483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fr-FR" dirty="0"/>
          </a:p>
        </p:txBody>
      </p:sp>
      <p:sp>
        <p:nvSpPr>
          <p:cNvPr id="142" name="Google Shape;142;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83275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8" name="Google Shape;19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9" name="Google Shape;19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40</a:t>
            </a:fld>
            <a:endParaRPr/>
          </a:p>
        </p:txBody>
      </p:sp>
    </p:spTree>
    <p:extLst>
      <p:ext uri="{BB962C8B-B14F-4D97-AF65-F5344CB8AC3E}">
        <p14:creationId xmlns:p14="http://schemas.microsoft.com/office/powerpoint/2010/main" val="40751957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1" name="Google Shape;191;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9519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Nettoyer et structurer les données est l’étape la plus délicate : une erreur de normalisation peut fausser toute la lecture. »</a:t>
            </a:r>
            <a:br>
              <a:rPr lang="fr-FR" dirty="0"/>
            </a:br>
            <a:r>
              <a:rPr lang="fr-FR" dirty="0"/>
              <a:t>🌍 Exemple : « Deux orthographes différentes d’un même laboratoire créent artificiellement deux nœuds séparés.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44</a:t>
            </a:fld>
            <a:endParaRPr lang="fr-FR"/>
          </a:p>
        </p:txBody>
      </p:sp>
    </p:spTree>
    <p:extLst>
      <p:ext uri="{BB962C8B-B14F-4D97-AF65-F5344CB8AC3E}">
        <p14:creationId xmlns:p14="http://schemas.microsoft.com/office/powerpoint/2010/main" val="28070873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45</a:t>
            </a:fld>
            <a:endParaRPr lang="fr-FR"/>
          </a:p>
        </p:txBody>
      </p:sp>
    </p:spTree>
    <p:extLst>
      <p:ext uri="{BB962C8B-B14F-4D97-AF65-F5344CB8AC3E}">
        <p14:creationId xmlns:p14="http://schemas.microsoft.com/office/powerpoint/2010/main" val="27155978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4</a:t>
            </a:fld>
            <a:endParaRPr lang="fr-FR"/>
          </a:p>
        </p:txBody>
      </p:sp>
    </p:spTree>
    <p:extLst>
      <p:ext uri="{BB962C8B-B14F-4D97-AF65-F5344CB8AC3E}">
        <p14:creationId xmlns:p14="http://schemas.microsoft.com/office/powerpoint/2010/main" val="216387543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46</a:t>
            </a:fld>
            <a:endParaRPr lang="fr-FR"/>
          </a:p>
        </p:txBody>
      </p:sp>
    </p:spTree>
    <p:extLst>
      <p:ext uri="{BB962C8B-B14F-4D97-AF65-F5344CB8AC3E}">
        <p14:creationId xmlns:p14="http://schemas.microsoft.com/office/powerpoint/2010/main" val="7954640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47</a:t>
            </a:fld>
            <a:endParaRPr lang="fr-FR"/>
          </a:p>
        </p:txBody>
      </p:sp>
    </p:spTree>
    <p:extLst>
      <p:ext uri="{BB962C8B-B14F-4D97-AF65-F5344CB8AC3E}">
        <p14:creationId xmlns:p14="http://schemas.microsoft.com/office/powerpoint/2010/main" val="2094940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La force de la cartographie est cognitive : elle aide à comprendre des relations invisibles et à les utiliser pour agir et se positionner</a:t>
            </a:r>
          </a:p>
          <a:p>
            <a:endParaRPr lang="fr-FR" dirty="0"/>
          </a:p>
          <a:p>
            <a:r>
              <a:rPr lang="fr-FR" dirty="0"/>
              <a:t>Visualiser les alliances entre entreprises pour choisir avec qui négocier. </a:t>
            </a:r>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5</a:t>
            </a:fld>
            <a:endParaRPr lang="fr-FR"/>
          </a:p>
        </p:txBody>
      </p:sp>
    </p:spTree>
    <p:extLst>
      <p:ext uri="{BB962C8B-B14F-4D97-AF65-F5344CB8AC3E}">
        <p14:creationId xmlns:p14="http://schemas.microsoft.com/office/powerpoint/2010/main" val="39461937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Nous cartographions parce que notre mémoire et notre perception visuelle sont limitées. La carte agit comme une interface cognitive pour synthétiser des milliers de données. »</a:t>
            </a:r>
            <a:br>
              <a:rPr lang="fr-FR" dirty="0"/>
            </a:br>
            <a:endParaRPr lang="fr-FR" dirty="0"/>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Une carte Twitter montrant les communautés autour d’un hashtag politique.</a:t>
            </a:r>
            <a:endParaRPr dirty="0"/>
          </a:p>
        </p:txBody>
      </p:sp>
      <p:sp>
        <p:nvSpPr>
          <p:cNvPr id="132" name="Google Shape;13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6853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lang="fr-FR" dirty="0"/>
          </a:p>
          <a:p>
            <a:pPr fontAlgn="auto">
              <a:buFont typeface="Arial" panose="020B0604020202020204" pitchFamily="34" charset="0"/>
              <a:buChar char="•"/>
            </a:pPr>
            <a:r>
              <a:rPr lang="fr-FR" sz="1200" dirty="0">
                <a:effectLst/>
                <a:latin typeface="FiraSans-Regular-Identity-H"/>
              </a:rPr>
              <a:t>on est forts pour </a:t>
            </a:r>
            <a:r>
              <a:rPr lang="fr-FR" sz="1200" dirty="0" err="1">
                <a:effectLst/>
                <a:latin typeface="FiraSans-Regular-Identity-H"/>
              </a:rPr>
              <a:t>reconnaître</a:t>
            </a:r>
            <a:r>
              <a:rPr lang="fr-FR" sz="1200" dirty="0">
                <a:effectLst/>
                <a:latin typeface="FiraSans-Regular-Identity-H"/>
              </a:rPr>
              <a:t> des motifs visuels </a:t>
            </a:r>
            <a:endParaRPr lang="fr-FR" sz="1200" dirty="0">
              <a:effectLst/>
              <a:latin typeface="MSAM10"/>
            </a:endParaRPr>
          </a:p>
          <a:p>
            <a:pPr fontAlgn="auto">
              <a:buFont typeface="Arial" panose="020B0604020202020204" pitchFamily="34" charset="0"/>
              <a:buChar char="•"/>
            </a:pPr>
            <a:r>
              <a:rPr lang="fr-FR" sz="1200" dirty="0">
                <a:effectLst/>
                <a:latin typeface="FiraSans-Regular-Identity-H"/>
              </a:rPr>
              <a:t>on a souvent besoin de voir pour expliquer, raisonner, </a:t>
            </a:r>
            <a:r>
              <a:rPr lang="fr-FR" sz="1200" dirty="0" err="1">
                <a:effectLst/>
                <a:latin typeface="FiraSans-Regular-Identity-H"/>
              </a:rPr>
              <a:t>décider</a:t>
            </a:r>
            <a:r>
              <a:rPr lang="fr-FR" sz="1200" dirty="0">
                <a:effectLst/>
                <a:latin typeface="FiraSans-Regular-Identity-H"/>
              </a:rPr>
              <a:t> </a:t>
            </a:r>
            <a:endParaRPr lang="fr-FR" sz="1200" dirty="0">
              <a:effectLst/>
              <a:latin typeface="MSAM10"/>
            </a:endParaRPr>
          </a:p>
          <a:p>
            <a:pPr marL="0" lvl="0" indent="0" algn="l" rtl="0">
              <a:lnSpc>
                <a:spcPct val="100000"/>
              </a:lnSpc>
              <a:spcBef>
                <a:spcPts val="0"/>
              </a:spcBef>
              <a:spcAft>
                <a:spcPts val="0"/>
              </a:spcAft>
              <a:buSzPts val="1400"/>
              <a:buNone/>
            </a:pPr>
            <a:endParaRPr dirty="0"/>
          </a:p>
        </p:txBody>
      </p:sp>
      <p:sp>
        <p:nvSpPr>
          <p:cNvPr id="132" name="Google Shape;132;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47278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4" name="Google Shape;15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La cartographie ne remplace pas l’analyse : elle l’enrichit en révélant de nouvelles pistes et en apportant de la clarté. </a:t>
            </a:r>
          </a:p>
          <a:p>
            <a:pPr marL="0" lvl="0" indent="0" algn="l" rtl="0">
              <a:lnSpc>
                <a:spcPct val="100000"/>
              </a:lnSpc>
              <a:spcBef>
                <a:spcPts val="0"/>
              </a:spcBef>
              <a:spcAft>
                <a:spcPts val="0"/>
              </a:spcAft>
              <a:buSzPts val="1400"/>
              <a:buNone/>
            </a:pPr>
            <a:endParaRPr lang="fr-FR" dirty="0"/>
          </a:p>
          <a:p>
            <a:pPr marL="0" lvl="0" indent="0" algn="l" rtl="0">
              <a:lnSpc>
                <a:spcPct val="100000"/>
              </a:lnSpc>
              <a:spcBef>
                <a:spcPts val="0"/>
              </a:spcBef>
              <a:spcAft>
                <a:spcPts val="0"/>
              </a:spcAft>
              <a:buSzPts val="1400"/>
              <a:buNone/>
            </a:pPr>
            <a:r>
              <a:rPr lang="fr-FR" dirty="0"/>
              <a:t>Repérer qu’une université émergente devient centrale dans les collaborations scientifiques. </a:t>
            </a:r>
            <a:endParaRPr lang="fr-FR" sz="1200" dirty="0">
              <a:effectLst/>
              <a:latin typeface="Times New Roman" panose="02020603050405020304" pitchFamily="18" charset="0"/>
              <a:ea typeface="Calibri" panose="020F0502020204030204" pitchFamily="34" charset="0"/>
              <a:cs typeface="Times New Roman" panose="02020603050405020304" pitchFamily="18" charset="0"/>
            </a:endParaRPr>
          </a:p>
          <a:p>
            <a:pPr marL="0" indent="0" algn="just">
              <a:buNone/>
            </a:pPr>
            <a:endParaRPr lang="fr-FR" sz="1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just">
              <a:buNone/>
            </a:pPr>
            <a:r>
              <a:rPr lang="fr-FR" sz="1200" dirty="0">
                <a:effectLst/>
                <a:latin typeface="Calibri" panose="020F0502020204030204" pitchFamily="34" charset="0"/>
                <a:ea typeface="Calibri" panose="020F0502020204030204" pitchFamily="34" charset="0"/>
                <a:cs typeface="Times New Roman" panose="02020603050405020304" pitchFamily="18" charset="0"/>
              </a:rPr>
              <a:t>Elle s’ancre dans des champs comme la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sémiologie graphique</a:t>
            </a:r>
            <a:r>
              <a:rPr lang="fr-FR" sz="1200" dirty="0">
                <a:effectLst/>
                <a:latin typeface="Calibri" panose="020F0502020204030204" pitchFamily="34" charset="0"/>
                <a:ea typeface="Calibri" panose="020F0502020204030204" pitchFamily="34" charset="0"/>
                <a:cs typeface="Times New Roman" panose="02020603050405020304" pitchFamily="18" charset="0"/>
              </a:rPr>
              <a:t> (Bertin, 1983), la </a:t>
            </a:r>
            <a:r>
              <a:rPr lang="fr-FR" sz="1200" b="1" dirty="0">
                <a:effectLst/>
                <a:latin typeface="Calibri" panose="020F0502020204030204" pitchFamily="34" charset="0"/>
                <a:ea typeface="Calibri" panose="020F0502020204030204" pitchFamily="34" charset="0"/>
                <a:cs typeface="Times New Roman" panose="02020603050405020304" pitchFamily="18" charset="0"/>
              </a:rPr>
              <a:t>visualisation de l'information</a:t>
            </a:r>
            <a:r>
              <a:rPr lang="fr-FR" sz="1200" dirty="0">
                <a:effectLst/>
                <a:latin typeface="Calibri" panose="020F0502020204030204" pitchFamily="34" charset="0"/>
                <a:ea typeface="Calibri" panose="020F0502020204030204" pitchFamily="34" charset="0"/>
                <a:cs typeface="Times New Roman" panose="02020603050405020304" pitchFamily="18" charset="0"/>
              </a:rPr>
              <a:t> (</a:t>
            </a:r>
            <a:r>
              <a:rPr lang="fr-FR" sz="1200" dirty="0" err="1">
                <a:effectLst/>
                <a:latin typeface="Calibri" panose="020F0502020204030204" pitchFamily="34" charset="0"/>
                <a:ea typeface="Calibri" panose="020F0502020204030204" pitchFamily="34" charset="0"/>
                <a:cs typeface="Times New Roman" panose="02020603050405020304" pitchFamily="18" charset="0"/>
              </a:rPr>
              <a:t>Ware</a:t>
            </a:r>
            <a:r>
              <a:rPr lang="fr-FR" sz="1200" dirty="0">
                <a:effectLst/>
                <a:latin typeface="Calibri" panose="020F0502020204030204" pitchFamily="34" charset="0"/>
                <a:ea typeface="Calibri" panose="020F0502020204030204" pitchFamily="34" charset="0"/>
                <a:cs typeface="Times New Roman" panose="02020603050405020304" pitchFamily="18" charset="0"/>
              </a:rPr>
              <a:t>, 2005), et la </a:t>
            </a:r>
            <a:r>
              <a:rPr lang="fr-FR" sz="1200" b="1" dirty="0" err="1">
                <a:effectLst/>
                <a:latin typeface="Calibri" panose="020F0502020204030204" pitchFamily="34" charset="0"/>
                <a:ea typeface="Calibri" panose="020F0502020204030204" pitchFamily="34" charset="0"/>
                <a:cs typeface="Times New Roman" panose="02020603050405020304" pitchFamily="18" charset="0"/>
              </a:rPr>
              <a:t>scientométrie</a:t>
            </a:r>
            <a:r>
              <a:rPr lang="fr-FR" sz="1200" dirty="0">
                <a:effectLst/>
                <a:latin typeface="Calibri" panose="020F0502020204030204" pitchFamily="34" charset="0"/>
                <a:ea typeface="Calibri" panose="020F0502020204030204" pitchFamily="34" charset="0"/>
                <a:cs typeface="Times New Roman" panose="02020603050405020304" pitchFamily="18" charset="0"/>
              </a:rPr>
              <a:t> (Price, 1965).</a:t>
            </a:r>
          </a:p>
          <a:p>
            <a:pPr marL="0" lvl="0" indent="0" algn="l" rtl="0">
              <a:lnSpc>
                <a:spcPct val="100000"/>
              </a:lnSpc>
              <a:spcBef>
                <a:spcPts val="0"/>
              </a:spcBef>
              <a:spcAft>
                <a:spcPts val="0"/>
              </a:spcAft>
              <a:buSzPts val="1400"/>
              <a:buNone/>
            </a:pPr>
            <a:endParaRPr dirty="0"/>
          </a:p>
        </p:txBody>
      </p:sp>
      <p:sp>
        <p:nvSpPr>
          <p:cNvPr id="155" name="Google Shape;15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t>8</a:t>
            </a:fld>
            <a:endParaRPr/>
          </a:p>
        </p:txBody>
      </p:sp>
    </p:spTree>
    <p:extLst>
      <p:ext uri="{BB962C8B-B14F-4D97-AF65-F5344CB8AC3E}">
        <p14:creationId xmlns:p14="http://schemas.microsoft.com/office/powerpoint/2010/main" val="16473573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D2D31F7A-2113-4E00-ABB4-D5B1F23FF36D}" type="slidenum">
              <a:rPr lang="fr-FR" smtClean="0"/>
              <a:t>9</a:t>
            </a:fld>
            <a:endParaRPr lang="fr-FR"/>
          </a:p>
        </p:txBody>
      </p:sp>
    </p:spTree>
    <p:extLst>
      <p:ext uri="{BB962C8B-B14F-4D97-AF65-F5344CB8AC3E}">
        <p14:creationId xmlns:p14="http://schemas.microsoft.com/office/powerpoint/2010/main" val="23049576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2631597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608745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819722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9944781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1293161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7E44729F-8E05-45EB-9921-0D07A0257D9A}" type="datetimeFigureOut">
              <a:rPr lang="fr-FR" smtClean="0"/>
              <a:t>20/04/2026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1326074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7E44729F-8E05-45EB-9921-0D07A0257D9A}" type="datetimeFigureOut">
              <a:rPr lang="fr-FR" smtClean="0"/>
              <a:t>20/04/2026</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582522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7E44729F-8E05-45EB-9921-0D07A0257D9A}" type="datetimeFigureOut">
              <a:rPr lang="fr-FR" smtClean="0"/>
              <a:t>20/04/2026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1328585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7E44729F-8E05-45EB-9921-0D07A0257D9A}" type="datetimeFigureOut">
              <a:rPr lang="fr-FR" smtClean="0"/>
              <a:t>20/04/2026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1082182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E44729F-8E05-45EB-9921-0D07A0257D9A}" type="datetimeFigureOut">
              <a:rPr lang="fr-FR" smtClean="0"/>
              <a:t>20/04/2026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39788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7E44729F-8E05-45EB-9921-0D07A0257D9A}" type="datetimeFigureOut">
              <a:rPr lang="fr-FR" smtClean="0"/>
              <a:t>20/04/2026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6CCEE897-2693-4ADC-AB65-F1024ECE8FF5}" type="slidenum">
              <a:rPr lang="fr-FR" smtClean="0"/>
              <a:t>‹N°›</a:t>
            </a:fld>
            <a:endParaRPr lang="fr-FR"/>
          </a:p>
        </p:txBody>
      </p:sp>
    </p:spTree>
    <p:extLst>
      <p:ext uri="{BB962C8B-B14F-4D97-AF65-F5344CB8AC3E}">
        <p14:creationId xmlns:p14="http://schemas.microsoft.com/office/powerpoint/2010/main" val="2322198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44729F-8E05-45EB-9921-0D07A0257D9A}" type="datetimeFigureOut">
              <a:rPr lang="fr-FR" smtClean="0"/>
              <a:t>20/04/2026</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EE897-2693-4ADC-AB65-F1024ECE8FF5}" type="slidenum">
              <a:rPr lang="fr-FR" smtClean="0"/>
              <a:t>‹N°›</a:t>
            </a:fld>
            <a:endParaRPr lang="fr-FR"/>
          </a:p>
        </p:txBody>
      </p:sp>
    </p:spTree>
    <p:extLst>
      <p:ext uri="{BB962C8B-B14F-4D97-AF65-F5344CB8AC3E}">
        <p14:creationId xmlns:p14="http://schemas.microsoft.com/office/powerpoint/2010/main" val="30406002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shs.cairn.info/publications-de-christine-dufour--752696?lang=fr" TargetMode="External"/><Relationship Id="rId5" Type="http://schemas.openxmlformats.org/officeDocument/2006/relationships/hyperlink" Target="https://shs.cairn.info/publications-de-dominique-maurel--70220?lang=fr" TargetMode="External"/><Relationship Id="rId4" Type="http://schemas.openxmlformats.org/officeDocument/2006/relationships/hyperlink" Target="https://shs.cairn.info/publications-de-elsa-drevon--704626?lang=fr"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png"/><Relationship Id="rId7" Type="http://schemas.openxmlformats.org/officeDocument/2006/relationships/diagramColors" Target="../diagrams/colors1.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pEtK7tn7PCc&amp;ab_channel=DocExpoMaroc" TargetMode="External"/><Relationship Id="rId2" Type="http://schemas.openxmlformats.org/officeDocument/2006/relationships/hyperlink" Target="https://www.youtube.com/watch?v=FxckuTRz0cg&amp;ab_channel=S%C3%A9bastienMontaufier"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gephi.org/" TargetMode="External"/><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hyperlink" Target="https://articlegateway.com/index.php/JSIS/article/view/7375" TargetMode="External"/><Relationship Id="rId2" Type="http://schemas.openxmlformats.org/officeDocument/2006/relationships/hyperlink" Target="https://ateliercartographie.wordpress.com/" TargetMode="External"/><Relationship Id="rId1" Type="http://schemas.openxmlformats.org/officeDocument/2006/relationships/slideLayout" Target="../slideLayouts/slideLayout7.xml"/><Relationship Id="rId4" Type="http://schemas.openxmlformats.org/officeDocument/2006/relationships/hyperlink" Target="https://www.scirp.org/journal/paperinformation?paperid=137307"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creativecommons.org/licenses/by/4.0/"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444115"/>
            <a:ext cx="8901766" cy="1969770"/>
          </a:xfrm>
          <a:prstGeom prst="rect">
            <a:avLst/>
          </a:prstGeom>
        </p:spPr>
        <p:txBody>
          <a:bodyPr wrap="square">
            <a:spAutoFit/>
          </a:bodyPr>
          <a:lstStyle/>
          <a:p>
            <a:pPr algn="ctr"/>
            <a:r>
              <a:rPr lang="fr-FR" sz="4800" b="1" dirty="0">
                <a:solidFill>
                  <a:schemeClr val="tx1">
                    <a:lumMod val="65000"/>
                    <a:lumOff val="35000"/>
                  </a:schemeClr>
                </a:solidFill>
                <a:latin typeface="Agency FB" panose="020B0503020202020204" pitchFamily="34" charset="0"/>
              </a:rPr>
              <a:t>Cartographie de l’information</a:t>
            </a:r>
          </a:p>
          <a:p>
            <a:pPr algn="ctr"/>
            <a:endParaRPr lang="fr-FR" sz="3200" b="1" dirty="0">
              <a:solidFill>
                <a:schemeClr val="tx1">
                  <a:lumMod val="65000"/>
                  <a:lumOff val="35000"/>
                </a:schemeClr>
              </a:solidFill>
              <a:latin typeface="Agency FB" panose="020B0503020202020204" pitchFamily="34" charset="0"/>
            </a:endParaRPr>
          </a:p>
          <a:p>
            <a:pPr algn="ctr"/>
            <a:r>
              <a:rPr lang="fr-FR" sz="2400" b="1" dirty="0">
                <a:solidFill>
                  <a:schemeClr val="tx1">
                    <a:lumMod val="65000"/>
                    <a:lumOff val="35000"/>
                  </a:schemeClr>
                </a:solidFill>
                <a:latin typeface="Agency FB" panose="020B0503020202020204" pitchFamily="34" charset="0"/>
              </a:rPr>
              <a:t>Pr. </a:t>
            </a:r>
            <a:r>
              <a:rPr lang="fr-FR" sz="2400" b="1" dirty="0" err="1">
                <a:solidFill>
                  <a:schemeClr val="tx1">
                    <a:lumMod val="65000"/>
                    <a:lumOff val="35000"/>
                  </a:schemeClr>
                </a:solidFill>
                <a:latin typeface="Agency FB" panose="020B0503020202020204" pitchFamily="34" charset="0"/>
              </a:rPr>
              <a:t>Lrhoul</a:t>
            </a:r>
            <a:r>
              <a:rPr lang="fr-FR" sz="2400" b="1" dirty="0">
                <a:solidFill>
                  <a:schemeClr val="tx1">
                    <a:lumMod val="65000"/>
                    <a:lumOff val="35000"/>
                  </a:schemeClr>
                </a:solidFill>
                <a:latin typeface="Agency FB" panose="020B0503020202020204" pitchFamily="34" charset="0"/>
              </a:rPr>
              <a:t> </a:t>
            </a:r>
            <a:r>
              <a:rPr lang="fr-FR" sz="2400" b="1" dirty="0" err="1">
                <a:solidFill>
                  <a:schemeClr val="tx1">
                    <a:lumMod val="65000"/>
                    <a:lumOff val="35000"/>
                  </a:schemeClr>
                </a:solidFill>
                <a:latin typeface="Agency FB" panose="020B0503020202020204" pitchFamily="34" charset="0"/>
              </a:rPr>
              <a:t>Hanae</a:t>
            </a:r>
            <a:endParaRPr lang="fr-FR" sz="2400" b="1" dirty="0">
              <a:solidFill>
                <a:schemeClr val="tx1">
                  <a:lumMod val="65000"/>
                  <a:lumOff val="35000"/>
                </a:schemeClr>
              </a:solidFill>
              <a:latin typeface="Agency FB" panose="020B0503020202020204" pitchFamily="34" charset="0"/>
            </a:endParaRPr>
          </a:p>
          <a:p>
            <a:pPr algn="ctr"/>
            <a:r>
              <a:rPr lang="fr-FR" b="1" dirty="0">
                <a:solidFill>
                  <a:schemeClr val="tx1">
                    <a:lumMod val="65000"/>
                    <a:lumOff val="35000"/>
                  </a:schemeClr>
                </a:solidFill>
                <a:latin typeface="Agency FB" panose="020B0503020202020204" pitchFamily="34" charset="0"/>
              </a:rPr>
              <a:t> 29 septembre 2025</a:t>
            </a:r>
            <a:endParaRPr lang="fr-FR" b="1" dirty="0">
              <a:latin typeface="Agency FB" panose="020B0503020202020204" pitchFamily="34" charset="0"/>
            </a:endParaRP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9336" y="4750688"/>
            <a:ext cx="2978231" cy="2074769"/>
          </a:xfrm>
          <a:prstGeom prst="rect">
            <a:avLst/>
          </a:prstGeom>
        </p:spPr>
      </p:pic>
      <p:pic>
        <p:nvPicPr>
          <p:cNvPr id="5" name="Image 4">
            <a:extLst>
              <a:ext uri="{FF2B5EF4-FFF2-40B4-BE49-F238E27FC236}">
                <a16:creationId xmlns:a16="http://schemas.microsoft.com/office/drawing/2014/main" id="{A282BDB8-6DDA-1749-B068-8D52D2F6351D}"/>
              </a:ext>
            </a:extLst>
          </p:cNvPr>
          <p:cNvPicPr/>
          <p:nvPr/>
        </p:nvPicPr>
        <p:blipFill>
          <a:blip r:embed="rId4">
            <a:extLst>
              <a:ext uri="{28A0092B-C50C-407E-A947-70E740481C1C}">
                <a14:useLocalDpi xmlns:a14="http://schemas.microsoft.com/office/drawing/2010/main" val="0"/>
              </a:ext>
            </a:extLst>
          </a:blip>
          <a:stretch>
            <a:fillRect/>
          </a:stretch>
        </p:blipFill>
        <p:spPr>
          <a:xfrm>
            <a:off x="2843808" y="252452"/>
            <a:ext cx="2605548" cy="1236764"/>
          </a:xfrm>
          <a:prstGeom prst="rect">
            <a:avLst/>
          </a:prstGeom>
        </p:spPr>
      </p:pic>
    </p:spTree>
    <p:extLst>
      <p:ext uri="{BB962C8B-B14F-4D97-AF65-F5344CB8AC3E}">
        <p14:creationId xmlns:p14="http://schemas.microsoft.com/office/powerpoint/2010/main" val="1419135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C60E3C11-0F45-7749-AE9A-521976AD0E12}"/>
              </a:ext>
            </a:extLst>
          </p:cNvPr>
          <p:cNvSpPr>
            <a:spLocks noGrp="1"/>
          </p:cNvSpPr>
          <p:nvPr>
            <p:ph idx="1"/>
          </p:nvPr>
        </p:nvSpPr>
        <p:spPr>
          <a:xfrm>
            <a:off x="698" y="872326"/>
            <a:ext cx="4996266" cy="5985674"/>
          </a:xfrm>
        </p:spPr>
        <p:txBody>
          <a:bodyPr>
            <a:noAutofit/>
          </a:bodyPr>
          <a:lstStyle/>
          <a:p>
            <a:pPr marL="0" indent="0" algn="just">
              <a:buNone/>
            </a:pPr>
            <a:endParaRPr lang="fr-FR" sz="2000" dirty="0">
              <a:solidFill>
                <a:srgbClr val="757070"/>
              </a:solidFill>
              <a:latin typeface="Arial Black" panose="020B0604020202020204" pitchFamily="34" charset="0"/>
            </a:endParaRPr>
          </a:p>
          <a:p>
            <a:pPr marL="0" indent="0" algn="just">
              <a:buNone/>
            </a:pPr>
            <a:r>
              <a:rPr lang="fr-FR" sz="2000" dirty="0">
                <a:solidFill>
                  <a:srgbClr val="757070"/>
                </a:solidFill>
                <a:effectLst/>
                <a:latin typeface="Arial Black" panose="020B0604020202020204" pitchFamily="34" charset="0"/>
              </a:rPr>
              <a:t>La cartographie en action </a:t>
            </a:r>
          </a:p>
          <a:p>
            <a:pPr marL="0" indent="0" algn="just">
              <a:buNone/>
            </a:pPr>
            <a:endParaRPr lang="fr-FR" sz="2000" dirty="0">
              <a:solidFill>
                <a:srgbClr val="757070"/>
              </a:solidFill>
            </a:endParaRPr>
          </a:p>
          <a:p>
            <a:pPr marL="0" indent="0" algn="just">
              <a:buNone/>
            </a:pPr>
            <a:r>
              <a:rPr lang="fr-FR" sz="2000" dirty="0">
                <a:effectLst/>
                <a:latin typeface="Calibri" panose="020F0502020204030204" pitchFamily="34" charset="0"/>
              </a:rPr>
              <a:t>Analyser les réseaux de collaboration (universités, acteurs influents, sociétés, concurrents majeurs)</a:t>
            </a:r>
          </a:p>
          <a:p>
            <a:pPr marL="0" indent="0" algn="just">
              <a:buNone/>
            </a:pPr>
            <a:endParaRPr lang="fr-FR" sz="2000" dirty="0">
              <a:effectLst/>
              <a:latin typeface="Calibri" panose="020F0502020204030204" pitchFamily="34" charset="0"/>
            </a:endParaRPr>
          </a:p>
          <a:p>
            <a:pPr marL="0" indent="0">
              <a:buNone/>
            </a:pPr>
            <a:r>
              <a:rPr lang="fr-FR" sz="2000" dirty="0">
                <a:effectLst/>
              </a:rPr>
              <a:t>Identifier </a:t>
            </a:r>
            <a:r>
              <a:rPr lang="fr-FR" sz="2000" dirty="0"/>
              <a:t>d</a:t>
            </a:r>
            <a:r>
              <a:rPr lang="fr-FR" sz="2000" dirty="0">
                <a:effectLst/>
              </a:rPr>
              <a:t>es tendances (pôles émergents dans un champs disciplinaire), des experts, des partenaires…</a:t>
            </a:r>
          </a:p>
          <a:p>
            <a:endParaRPr lang="fr-FR" sz="1000" dirty="0"/>
          </a:p>
          <a:p>
            <a:pPr marL="0" indent="0" algn="just">
              <a:buNone/>
            </a:pPr>
            <a:r>
              <a:rPr lang="fr-FR" sz="2000" dirty="0">
                <a:effectLst/>
                <a:latin typeface="Calibri" panose="020F0502020204030204" pitchFamily="34" charset="0"/>
              </a:rPr>
              <a:t>Mesurer l’innovation des pays à partir de la cartographie des brevets</a:t>
            </a:r>
            <a:endParaRPr lang="fr-FR" sz="2000" dirty="0">
              <a:latin typeface="Calibri" panose="020F0502020204030204" pitchFamily="34" charset="0"/>
            </a:endParaRPr>
          </a:p>
          <a:p>
            <a:pPr marL="0" indent="0" algn="just">
              <a:buNone/>
            </a:pPr>
            <a:endParaRPr lang="fr-FR" sz="2000" dirty="0">
              <a:effectLst/>
              <a:latin typeface="Calibri" panose="020F0502020204030204" pitchFamily="34" charset="0"/>
            </a:endParaRPr>
          </a:p>
          <a:p>
            <a:pPr marL="0" indent="0" algn="just">
              <a:buNone/>
            </a:pPr>
            <a:r>
              <a:rPr lang="fr-FR" sz="2000" dirty="0">
                <a:latin typeface="Calibri" panose="020F0502020204030204" pitchFamily="34" charset="0"/>
              </a:rPr>
              <a:t>Repérer des communautés de blogs politiques influents à partir des liens entre blogs</a:t>
            </a:r>
          </a:p>
          <a:p>
            <a:pPr marL="0" indent="0" algn="just">
              <a:buNone/>
            </a:pPr>
            <a:endParaRPr lang="fr-FR" sz="2000" dirty="0">
              <a:effectLst/>
            </a:endParaRPr>
          </a:p>
          <a:p>
            <a:pPr algn="just"/>
            <a:endParaRPr lang="fr-FR" sz="2000" dirty="0"/>
          </a:p>
        </p:txBody>
      </p:sp>
      <p:pic>
        <p:nvPicPr>
          <p:cNvPr id="3073" name="Picture 1" descr="page36image3822592">
            <a:extLst>
              <a:ext uri="{FF2B5EF4-FFF2-40B4-BE49-F238E27FC236}">
                <a16:creationId xmlns:a16="http://schemas.microsoft.com/office/drawing/2014/main" id="{D2D98BC6-5506-C946-892F-ECE07563B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6964" y="2276872"/>
            <a:ext cx="4147035" cy="4216152"/>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57;p8">
            <a:extLst>
              <a:ext uri="{FF2B5EF4-FFF2-40B4-BE49-F238E27FC236}">
                <a16:creationId xmlns:a16="http://schemas.microsoft.com/office/drawing/2014/main" id="{CDE4218B-A5E9-EB45-AB75-B1C976F7A94F}"/>
              </a:ext>
            </a:extLst>
          </p:cNvPr>
          <p:cNvSpPr txBox="1"/>
          <p:nvPr/>
        </p:nvSpPr>
        <p:spPr>
          <a:xfrm>
            <a:off x="0" y="0"/>
            <a:ext cx="9144000" cy="854612"/>
          </a:xfrm>
          <a:prstGeom prst="rect">
            <a:avLst/>
          </a:prstGeom>
          <a:solidFill>
            <a:schemeClr val="tx2"/>
          </a:solidFill>
          <a:ln>
            <a:noFill/>
          </a:ln>
        </p:spPr>
        <p:txBody>
          <a:bodyPr spcFirstLastPara="1" wrap="square" lIns="68569" tIns="34275" rIns="68569" bIns="34275" anchor="ctr" anchorCtr="0">
            <a:normAutofit/>
          </a:bodyPr>
          <a:lstStyle/>
          <a:p>
            <a:pPr algn="ctr">
              <a:lnSpc>
                <a:spcPct val="80000"/>
              </a:lnSpc>
              <a:buClr>
                <a:srgbClr val="F2F2F2"/>
              </a:buClr>
              <a:buSzPts val="4070"/>
            </a:pPr>
            <a:r>
              <a:rPr lang="fr-FR" sz="3053" dirty="0">
                <a:solidFill>
                  <a:srgbClr val="F2F2F2"/>
                </a:solidFill>
                <a:latin typeface="Arial Black"/>
                <a:ea typeface="Arial Black"/>
                <a:cs typeface="Arial Black"/>
                <a:sym typeface="Arial Black"/>
              </a:rPr>
              <a:t>La cartographie dans un processus de  veille stratégique </a:t>
            </a:r>
            <a:endParaRPr sz="3053"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3424293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A76A608-FFF7-E6F2-3680-172DEF443803}"/>
              </a:ext>
            </a:extLst>
          </p:cNvPr>
          <p:cNvSpPr>
            <a:spLocks noGrp="1"/>
          </p:cNvSpPr>
          <p:nvPr>
            <p:ph type="title"/>
          </p:nvPr>
        </p:nvSpPr>
        <p:spPr/>
        <p:txBody>
          <a:bodyPr/>
          <a:lstStyle/>
          <a:p>
            <a:r>
              <a:rPr lang="fr-FR" dirty="0"/>
              <a:t>Cartographie de la science</a:t>
            </a:r>
          </a:p>
        </p:txBody>
      </p:sp>
      <p:sp>
        <p:nvSpPr>
          <p:cNvPr id="3" name="Espace réservé du contenu 2">
            <a:extLst>
              <a:ext uri="{FF2B5EF4-FFF2-40B4-BE49-F238E27FC236}">
                <a16:creationId xmlns:a16="http://schemas.microsoft.com/office/drawing/2014/main" id="{8AD6337B-FFDC-178C-10CD-348C7687E2BD}"/>
              </a:ext>
            </a:extLst>
          </p:cNvPr>
          <p:cNvSpPr>
            <a:spLocks noGrp="1"/>
          </p:cNvSpPr>
          <p:nvPr>
            <p:ph idx="1"/>
          </p:nvPr>
        </p:nvSpPr>
        <p:spPr/>
        <p:txBody>
          <a:bodyPr/>
          <a:lstStyle/>
          <a:p>
            <a:endParaRPr lang="fr-FR"/>
          </a:p>
        </p:txBody>
      </p:sp>
    </p:spTree>
    <p:extLst>
      <p:ext uri="{BB962C8B-B14F-4D97-AF65-F5344CB8AC3E}">
        <p14:creationId xmlns:p14="http://schemas.microsoft.com/office/powerpoint/2010/main" val="25628167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883329" y="238606"/>
            <a:ext cx="7932059" cy="984885"/>
          </a:xfrm>
          <a:prstGeom prst="rect">
            <a:avLst/>
          </a:prstGeom>
        </p:spPr>
        <p:txBody>
          <a:bodyPr wrap="square">
            <a:spAutoFit/>
          </a:bodyPr>
          <a:lstStyle/>
          <a:p>
            <a:r>
              <a:rPr lang="fr-FR" sz="4000" b="1" dirty="0">
                <a:solidFill>
                  <a:schemeClr val="tx1">
                    <a:lumMod val="65000"/>
                    <a:lumOff val="35000"/>
                  </a:schemeClr>
                </a:solidFill>
                <a:latin typeface="Agency FB" panose="020B0503020202020204" pitchFamily="34" charset="0"/>
              </a:rPr>
              <a:t> </a:t>
            </a:r>
            <a:r>
              <a:rPr lang="fr-FR" sz="1800" dirty="0">
                <a:solidFill>
                  <a:srgbClr val="757070"/>
                </a:solidFill>
                <a:effectLst/>
                <a:latin typeface="Arial Black" panose="020B0604020202020204" pitchFamily="34" charset="0"/>
              </a:rPr>
              <a:t>A quoi sert la cartographie dans le processus de veille et de prise de </a:t>
            </a:r>
            <a:r>
              <a:rPr lang="fr-FR" sz="1800" dirty="0" err="1">
                <a:solidFill>
                  <a:srgbClr val="757070"/>
                </a:solidFill>
                <a:effectLst/>
                <a:latin typeface="Arial Black" panose="020B0604020202020204" pitchFamily="34" charset="0"/>
              </a:rPr>
              <a:t>décision</a:t>
            </a:r>
            <a:r>
              <a:rPr lang="fr-FR" sz="1800" dirty="0">
                <a:solidFill>
                  <a:srgbClr val="757070"/>
                </a:solidFill>
                <a:effectLst/>
                <a:latin typeface="Arial Black" panose="020B0604020202020204" pitchFamily="34" charset="0"/>
              </a:rPr>
              <a:t>? </a:t>
            </a:r>
            <a:endParaRPr lang="fr-FR" sz="4000" dirty="0">
              <a:effectLst/>
            </a:endParaRPr>
          </a:p>
        </p:txBody>
      </p:sp>
      <p:sp>
        <p:nvSpPr>
          <p:cNvPr id="6" name="Rectangle 5"/>
          <p:cNvSpPr/>
          <p:nvPr/>
        </p:nvSpPr>
        <p:spPr>
          <a:xfrm>
            <a:off x="2123728" y="1693257"/>
            <a:ext cx="210786" cy="871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2123728" y="3789040"/>
            <a:ext cx="203443" cy="8640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9" name="Imag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4198"/>
            <a:ext cx="692294" cy="692294"/>
          </a:xfrm>
          <a:prstGeom prst="rect">
            <a:avLst/>
          </a:prstGeom>
        </p:spPr>
      </p:pic>
      <p:pic>
        <p:nvPicPr>
          <p:cNvPr id="2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1703437"/>
            <a:ext cx="8486775" cy="273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ZoneTexte 7">
            <a:extLst>
              <a:ext uri="{FF2B5EF4-FFF2-40B4-BE49-F238E27FC236}">
                <a16:creationId xmlns:a16="http://schemas.microsoft.com/office/drawing/2014/main" id="{55B24E0D-65EA-BA4F-B87D-FBB284CBD6F8}"/>
              </a:ext>
            </a:extLst>
          </p:cNvPr>
          <p:cNvSpPr txBox="1"/>
          <p:nvPr/>
        </p:nvSpPr>
        <p:spPr>
          <a:xfrm>
            <a:off x="883329" y="5338082"/>
            <a:ext cx="7747151" cy="646331"/>
          </a:xfrm>
          <a:prstGeom prst="rect">
            <a:avLst/>
          </a:prstGeom>
          <a:noFill/>
        </p:spPr>
        <p:txBody>
          <a:bodyPr wrap="square">
            <a:spAutoFit/>
          </a:bodyPr>
          <a:lstStyle/>
          <a:p>
            <a:pPr algn="just"/>
            <a:r>
              <a:rPr lang="fr-FR" sz="1800" dirty="0">
                <a:effectLst/>
                <a:latin typeface="Calibri" panose="020F0502020204030204" pitchFamily="34" charset="0"/>
              </a:rPr>
              <a:t>Le </a:t>
            </a:r>
            <a:r>
              <a:rPr lang="fr-FR" sz="1800" dirty="0" err="1">
                <a:effectLst/>
                <a:latin typeface="Calibri" panose="020F0502020204030204" pitchFamily="34" charset="0"/>
              </a:rPr>
              <a:t>rôle</a:t>
            </a:r>
            <a:r>
              <a:rPr lang="fr-FR" sz="1800" dirty="0">
                <a:effectLst/>
                <a:latin typeface="Calibri" panose="020F0502020204030204" pitchFamily="34" charset="0"/>
              </a:rPr>
              <a:t> essentiel de la cartographie est de simplifier l’analyse, </a:t>
            </a:r>
            <a:r>
              <a:rPr lang="fr-FR" sz="1800" dirty="0" err="1">
                <a:effectLst/>
                <a:latin typeface="Calibri" panose="020F0502020204030204" pitchFamily="34" charset="0"/>
              </a:rPr>
              <a:t>grâce</a:t>
            </a:r>
            <a:r>
              <a:rPr lang="fr-FR" sz="1800" dirty="0">
                <a:effectLst/>
                <a:latin typeface="Calibri" panose="020F0502020204030204" pitchFamily="34" charset="0"/>
              </a:rPr>
              <a:t> à la </a:t>
            </a:r>
            <a:r>
              <a:rPr lang="fr-FR" sz="1800" dirty="0" err="1">
                <a:effectLst/>
                <a:latin typeface="Calibri" panose="020F0502020204030204" pitchFamily="34" charset="0"/>
              </a:rPr>
              <a:t>représentation</a:t>
            </a:r>
            <a:r>
              <a:rPr lang="fr-FR" sz="1800" dirty="0">
                <a:effectLst/>
                <a:latin typeface="Calibri" panose="020F0502020204030204" pitchFamily="34" charset="0"/>
              </a:rPr>
              <a:t> visuelle </a:t>
            </a:r>
            <a:endParaRPr lang="fr-FR" dirty="0">
              <a:effectLst/>
            </a:endParaRPr>
          </a:p>
        </p:txBody>
      </p:sp>
    </p:spTree>
    <p:extLst>
      <p:ext uri="{BB962C8B-B14F-4D97-AF65-F5344CB8AC3E}">
        <p14:creationId xmlns:p14="http://schemas.microsoft.com/office/powerpoint/2010/main" val="34094610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CD317377-2929-D24A-9E1A-65BF2091DC17}"/>
              </a:ext>
            </a:extLst>
          </p:cNvPr>
          <p:cNvSpPr txBox="1"/>
          <p:nvPr/>
        </p:nvSpPr>
        <p:spPr>
          <a:xfrm>
            <a:off x="1259632" y="1844824"/>
            <a:ext cx="5832648" cy="3693319"/>
          </a:xfrm>
          <a:prstGeom prst="rect">
            <a:avLst/>
          </a:prstGeom>
          <a:noFill/>
        </p:spPr>
        <p:txBody>
          <a:bodyPr wrap="square">
            <a:spAutoFit/>
          </a:bodyPr>
          <a:lstStyle/>
          <a:p>
            <a:r>
              <a:rPr lang="fr-FR" dirty="0"/>
              <a:t>L’être humain est naturellement </a:t>
            </a:r>
            <a:r>
              <a:rPr lang="fr-FR" b="1" dirty="0"/>
              <a:t>très visuel</a:t>
            </a:r>
            <a:r>
              <a:rPr lang="fr-FR" dirty="0"/>
              <a:t> :</a:t>
            </a:r>
          </a:p>
          <a:p>
            <a:endParaRPr lang="fr-FR" dirty="0"/>
          </a:p>
          <a:p>
            <a:r>
              <a:rPr lang="fr-FR" dirty="0"/>
              <a:t>Le cerveau humain traite une image </a:t>
            </a:r>
            <a:r>
              <a:rPr lang="fr-FR" b="1" dirty="0"/>
              <a:t>60 000 fois plus vite</a:t>
            </a:r>
            <a:r>
              <a:rPr lang="fr-FR" dirty="0"/>
              <a:t> qu’un texte</a:t>
            </a:r>
          </a:p>
          <a:p>
            <a:endParaRPr lang="fr-FR" dirty="0"/>
          </a:p>
          <a:p>
            <a:pPr>
              <a:buFont typeface="Arial" panose="020B0604020202020204" pitchFamily="34" charset="0"/>
              <a:buChar char="•"/>
            </a:pPr>
            <a:r>
              <a:rPr lang="fr-FR" dirty="0"/>
              <a:t>Plus de </a:t>
            </a:r>
            <a:r>
              <a:rPr lang="fr-FR" b="1" dirty="0"/>
              <a:t>70 % des récepteurs sensoriels</a:t>
            </a:r>
            <a:r>
              <a:rPr lang="fr-FR" dirty="0"/>
              <a:t> de notre corps sont liés à la vision.</a:t>
            </a:r>
          </a:p>
          <a:p>
            <a:pPr>
              <a:buFont typeface="Arial" panose="020B0604020202020204" pitchFamily="34" charset="0"/>
              <a:buChar char="•"/>
            </a:pPr>
            <a:endParaRPr lang="fr-FR" dirty="0"/>
          </a:p>
          <a:p>
            <a:pPr>
              <a:buFont typeface="Arial" panose="020B0604020202020204" pitchFamily="34" charset="0"/>
              <a:buChar char="•"/>
            </a:pPr>
            <a:r>
              <a:rPr lang="fr-FR" dirty="0"/>
              <a:t>On retient en moyenne </a:t>
            </a:r>
            <a:r>
              <a:rPr lang="fr-FR" b="1" dirty="0"/>
              <a:t>80 % de ce qu’on voit</a:t>
            </a:r>
            <a:r>
              <a:rPr lang="fr-FR" dirty="0"/>
              <a:t>, contre 20 % de ce qu’on lit et 10 % de ce qu’on entend.</a:t>
            </a:r>
          </a:p>
          <a:p>
            <a:endParaRPr lang="fr-FR" dirty="0"/>
          </a:p>
          <a:p>
            <a:r>
              <a:rPr lang="fr-FR" dirty="0"/>
              <a:t>(source : neurosciences classiques, notamment Gregory, R. L. </a:t>
            </a:r>
            <a:r>
              <a:rPr lang="fr-FR" i="1" dirty="0"/>
              <a:t>Eye and Brain: The Psychology of </a:t>
            </a:r>
            <a:r>
              <a:rPr lang="fr-FR" i="1" dirty="0" err="1"/>
              <a:t>Seeing</a:t>
            </a:r>
            <a:r>
              <a:rPr lang="fr-FR" dirty="0"/>
              <a:t>, 1997).</a:t>
            </a:r>
          </a:p>
        </p:txBody>
      </p:sp>
      <p:sp>
        <p:nvSpPr>
          <p:cNvPr id="7" name="Google Shape;102;p3">
            <a:extLst>
              <a:ext uri="{FF2B5EF4-FFF2-40B4-BE49-F238E27FC236}">
                <a16:creationId xmlns:a16="http://schemas.microsoft.com/office/drawing/2014/main" id="{A8F935F9-2D1C-6248-B6DA-0F6121819F85}"/>
              </a:ext>
            </a:extLst>
          </p:cNvPr>
          <p:cNvSpPr txBox="1">
            <a:spLocks/>
          </p:cNvSpPr>
          <p:nvPr/>
        </p:nvSpPr>
        <p:spPr>
          <a:xfrm>
            <a:off x="0" y="260648"/>
            <a:ext cx="9144000" cy="770207"/>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sz="3200">
                <a:solidFill>
                  <a:srgbClr val="F2F2F2"/>
                </a:solidFill>
                <a:latin typeface="Arial Black"/>
                <a:ea typeface="Arial Black"/>
                <a:cs typeface="Arial Black"/>
                <a:sym typeface="Arial Black"/>
              </a:rPr>
              <a:t>Visualisation… Cartographie </a:t>
            </a:r>
            <a:endParaRPr lang="fr-FR" sz="3200"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3940151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A2F735-2089-E74B-870B-2FB4CCA6424C}"/>
              </a:ext>
            </a:extLst>
          </p:cNvPr>
          <p:cNvSpPr>
            <a:spLocks noGrp="1"/>
          </p:cNvSpPr>
          <p:nvPr>
            <p:ph idx="1"/>
          </p:nvPr>
        </p:nvSpPr>
        <p:spPr>
          <a:xfrm>
            <a:off x="611560" y="1484784"/>
            <a:ext cx="8189968" cy="4752528"/>
          </a:xfrm>
        </p:spPr>
        <p:txBody>
          <a:bodyPr>
            <a:noAutofit/>
          </a:bodyPr>
          <a:lstStyle/>
          <a:p>
            <a:pPr marL="0" indent="0">
              <a:buNone/>
            </a:pPr>
            <a:br>
              <a:rPr lang="fr-FR" sz="2000" dirty="0">
                <a:effectLst/>
                <a:latin typeface="+mj-lt"/>
              </a:rPr>
            </a:br>
            <a:r>
              <a:rPr lang="fr-FR" sz="2000" dirty="0">
                <a:latin typeface="+mj-lt"/>
              </a:rPr>
              <a:t>La visualisation de l’information consiste à créer des représentations visuelles (souvent interactives) de données abstraites (chiffres, textes, relations, processus) pour :</a:t>
            </a:r>
          </a:p>
          <a:p>
            <a:pPr>
              <a:buFont typeface="+mj-lt"/>
              <a:buAutoNum type="arabicPeriod"/>
            </a:pPr>
            <a:r>
              <a:rPr lang="fr-FR" sz="2000" dirty="0">
                <a:latin typeface="+mj-lt"/>
              </a:rPr>
              <a:t>Aider le cerveau humain à mieux percevoir et comprendre des idées complexes.</a:t>
            </a:r>
          </a:p>
          <a:p>
            <a:pPr>
              <a:buFont typeface="+mj-lt"/>
              <a:buAutoNum type="arabicPeriod"/>
            </a:pPr>
            <a:r>
              <a:rPr lang="fr-FR" sz="2000" dirty="0">
                <a:latin typeface="+mj-lt"/>
              </a:rPr>
              <a:t>Mettre en évidence la structure interne et les relations de cause à effet.</a:t>
            </a:r>
          </a:p>
          <a:p>
            <a:pPr>
              <a:buFont typeface="+mj-lt"/>
              <a:buAutoNum type="arabicPeriod"/>
            </a:pPr>
            <a:r>
              <a:rPr lang="fr-FR" sz="2000" dirty="0">
                <a:latin typeface="+mj-lt"/>
              </a:rPr>
              <a:t>Communiquer des idées complexes avec clarté, précision et efficacité.</a:t>
            </a:r>
          </a:p>
          <a:p>
            <a:pPr marL="0" indent="0" algn="r">
              <a:buNone/>
            </a:pPr>
            <a:endParaRPr lang="fr-FR" sz="2000" dirty="0">
              <a:latin typeface="+mj-lt"/>
            </a:endParaRPr>
          </a:p>
          <a:p>
            <a:pPr marL="0" indent="0">
              <a:buNone/>
            </a:pPr>
            <a:endParaRPr lang="fr-FR" sz="2000" b="1" dirty="0">
              <a:latin typeface="+mj-lt"/>
            </a:endParaRPr>
          </a:p>
          <a:p>
            <a:r>
              <a:rPr lang="fr-FR" sz="2000" b="1" dirty="0">
                <a:latin typeface="+mj-lt"/>
              </a:rPr>
              <a:t>Cartographie</a:t>
            </a:r>
            <a:r>
              <a:rPr lang="fr-FR" sz="2000" dirty="0">
                <a:latin typeface="+mj-lt"/>
              </a:rPr>
              <a:t> = organisation des idées, des concepts, des </a:t>
            </a:r>
            <a:r>
              <a:rPr lang="fr-FR" sz="2000" b="1" dirty="0">
                <a:latin typeface="+mj-lt"/>
              </a:rPr>
              <a:t>relations</a:t>
            </a:r>
            <a:r>
              <a:rPr lang="fr-FR" sz="2000" dirty="0">
                <a:latin typeface="+mj-lt"/>
              </a:rPr>
              <a:t>.</a:t>
            </a:r>
          </a:p>
          <a:p>
            <a:r>
              <a:rPr lang="fr-FR" sz="2000" b="1" dirty="0">
                <a:latin typeface="+mj-lt"/>
              </a:rPr>
              <a:t>Visualisation</a:t>
            </a:r>
            <a:r>
              <a:rPr lang="fr-FR" sz="2000" dirty="0">
                <a:latin typeface="+mj-lt"/>
              </a:rPr>
              <a:t> = représentation graphique de données chiffrées ou d’informations mesurables.</a:t>
            </a:r>
          </a:p>
          <a:p>
            <a:pPr marL="0" indent="0" algn="r">
              <a:buNone/>
            </a:pPr>
            <a:endParaRPr lang="fr-FR" sz="2000" dirty="0">
              <a:effectLst/>
              <a:latin typeface="+mj-lt"/>
            </a:endParaRPr>
          </a:p>
          <a:p>
            <a:pPr marL="0" indent="0" algn="r">
              <a:buNone/>
            </a:pPr>
            <a:r>
              <a:rPr lang="fr-FR" sz="2000" dirty="0">
                <a:effectLst/>
                <a:latin typeface="+mj-lt"/>
              </a:rPr>
              <a:t>http ://</a:t>
            </a:r>
            <a:r>
              <a:rPr lang="fr-FR" sz="2000" dirty="0" err="1">
                <a:effectLst/>
                <a:latin typeface="+mj-lt"/>
              </a:rPr>
              <a:t>www.infovis-wiki.net</a:t>
            </a:r>
            <a:r>
              <a:rPr lang="fr-FR" sz="2000" dirty="0">
                <a:effectLst/>
                <a:latin typeface="+mj-lt"/>
              </a:rPr>
              <a:t>/</a:t>
            </a:r>
            <a:r>
              <a:rPr lang="fr-FR" sz="2000" dirty="0" err="1">
                <a:effectLst/>
                <a:latin typeface="+mj-lt"/>
              </a:rPr>
              <a:t>index.php</a:t>
            </a:r>
            <a:r>
              <a:rPr lang="fr-FR" sz="2000" dirty="0">
                <a:effectLst/>
                <a:latin typeface="+mj-lt"/>
              </a:rPr>
              <a:t>/ </a:t>
            </a:r>
          </a:p>
          <a:p>
            <a:pPr marL="0" indent="0" algn="just">
              <a:buNone/>
            </a:pPr>
            <a:endParaRPr lang="fr-FR" sz="2000" dirty="0">
              <a:effectLst/>
              <a:latin typeface="+mj-lt"/>
            </a:endParaRPr>
          </a:p>
        </p:txBody>
      </p:sp>
      <p:sp>
        <p:nvSpPr>
          <p:cNvPr id="4" name="Google Shape;102;p3">
            <a:extLst>
              <a:ext uri="{FF2B5EF4-FFF2-40B4-BE49-F238E27FC236}">
                <a16:creationId xmlns:a16="http://schemas.microsoft.com/office/drawing/2014/main" id="{69D9EE99-DD29-7449-8C97-0BE526861E28}"/>
              </a:ext>
            </a:extLst>
          </p:cNvPr>
          <p:cNvSpPr txBox="1">
            <a:spLocks noGrp="1"/>
          </p:cNvSpPr>
          <p:nvPr>
            <p:ph type="title"/>
          </p:nvPr>
        </p:nvSpPr>
        <p:spPr>
          <a:xfrm>
            <a:off x="0" y="260648"/>
            <a:ext cx="9144000" cy="770207"/>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3200" dirty="0">
                <a:solidFill>
                  <a:srgbClr val="F2F2F2"/>
                </a:solidFill>
                <a:latin typeface="Arial Black"/>
                <a:ea typeface="Arial Black"/>
                <a:cs typeface="Arial Black"/>
                <a:sym typeface="Arial Black"/>
              </a:rPr>
              <a:t>Visualisation… Cartographie </a:t>
            </a:r>
            <a:endParaRPr sz="3200"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4149551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B7A2F735-2089-E74B-870B-2FB4CCA6424C}"/>
              </a:ext>
            </a:extLst>
          </p:cNvPr>
          <p:cNvSpPr>
            <a:spLocks noGrp="1"/>
          </p:cNvSpPr>
          <p:nvPr>
            <p:ph idx="1"/>
          </p:nvPr>
        </p:nvSpPr>
        <p:spPr>
          <a:xfrm>
            <a:off x="477016" y="1952836"/>
            <a:ext cx="8189968" cy="4905164"/>
          </a:xfrm>
        </p:spPr>
        <p:txBody>
          <a:bodyPr>
            <a:noAutofit/>
          </a:bodyPr>
          <a:lstStyle/>
          <a:p>
            <a:pPr marL="0" indent="0" algn="just">
              <a:buNone/>
            </a:pPr>
            <a:r>
              <a:rPr lang="fr-FR" sz="2200" dirty="0">
                <a:effectLst/>
                <a:ea typeface="Times New Roman" panose="02020603050405020304" pitchFamily="18" charset="0"/>
                <a:cs typeface="Times New Roman" panose="02020603050405020304" pitchFamily="18" charset="0"/>
              </a:rPr>
              <a:t>La visualisation de données est un processus </a:t>
            </a:r>
            <a:r>
              <a:rPr lang="fr-FR" sz="2200" b="1" dirty="0">
                <a:effectLst/>
                <a:ea typeface="Times New Roman" panose="02020603050405020304" pitchFamily="18" charset="0"/>
                <a:cs typeface="Times New Roman" panose="02020603050405020304" pitchFamily="18" charset="0"/>
              </a:rPr>
              <a:t>plus large </a:t>
            </a:r>
            <a:r>
              <a:rPr lang="fr-FR" sz="2200" dirty="0">
                <a:effectLst/>
                <a:ea typeface="Times New Roman" panose="02020603050405020304" pitchFamily="18" charset="0"/>
                <a:cs typeface="Times New Roman" panose="02020603050405020304" pitchFamily="18" charset="0"/>
              </a:rPr>
              <a:t>qui englobe </a:t>
            </a:r>
            <a:r>
              <a:rPr lang="fr-FR" sz="2200" b="1" dirty="0">
                <a:effectLst/>
                <a:ea typeface="Times New Roman" panose="02020603050405020304" pitchFamily="18" charset="0"/>
                <a:cs typeface="Times New Roman" panose="02020603050405020304" pitchFamily="18" charset="0"/>
              </a:rPr>
              <a:t>toutes les formes de représentation </a:t>
            </a:r>
            <a:r>
              <a:rPr lang="fr-FR" sz="2200" dirty="0">
                <a:effectLst/>
                <a:ea typeface="Times New Roman" panose="02020603050405020304" pitchFamily="18" charset="0"/>
                <a:cs typeface="Times New Roman" panose="02020603050405020304" pitchFamily="18" charset="0"/>
              </a:rPr>
              <a:t>graphique de données, qu'elles soient quantitatives ou qualitatives (histogrammes, courbes, </a:t>
            </a:r>
            <a:r>
              <a:rPr lang="fr-FR" sz="2200" dirty="0" err="1">
                <a:effectLst/>
                <a:ea typeface="Times New Roman" panose="02020603050405020304" pitchFamily="18" charset="0"/>
                <a:cs typeface="Times New Roman" panose="02020603050405020304" pitchFamily="18" charset="0"/>
              </a:rPr>
              <a:t>treemaps</a:t>
            </a:r>
            <a:r>
              <a:rPr lang="fr-FR" sz="2200" dirty="0">
                <a:effectLst/>
                <a:ea typeface="Times New Roman" panose="02020603050405020304" pitchFamily="18" charset="0"/>
                <a:cs typeface="Times New Roman" panose="02020603050405020304" pitchFamily="18" charset="0"/>
              </a:rPr>
              <a:t>, etc.). </a:t>
            </a:r>
          </a:p>
          <a:p>
            <a:pPr marL="0" indent="0" algn="just">
              <a:buNone/>
            </a:pPr>
            <a:endParaRPr lang="fr-FR" sz="2200" dirty="0">
              <a:ea typeface="Times New Roman" panose="02020603050405020304" pitchFamily="18" charset="0"/>
              <a:cs typeface="Times New Roman" panose="02020603050405020304" pitchFamily="18" charset="0"/>
            </a:endParaRPr>
          </a:p>
          <a:p>
            <a:pPr marL="0" indent="0" algn="just">
              <a:buNone/>
            </a:pPr>
            <a:r>
              <a:rPr lang="fr-FR" sz="2200" dirty="0">
                <a:effectLst/>
                <a:ea typeface="Times New Roman" panose="02020603050405020304" pitchFamily="18" charset="0"/>
                <a:cs typeface="Times New Roman" panose="02020603050405020304" pitchFamily="18" charset="0"/>
              </a:rPr>
              <a:t>La cartographie s'intéresse spécifiquement à la représentation </a:t>
            </a:r>
            <a:r>
              <a:rPr lang="fr-FR" sz="2200" b="1" dirty="0">
                <a:effectLst/>
                <a:ea typeface="Times New Roman" panose="02020603050405020304" pitchFamily="18" charset="0"/>
                <a:cs typeface="Times New Roman" panose="02020603050405020304" pitchFamily="18" charset="0"/>
              </a:rPr>
              <a:t>visuelle</a:t>
            </a:r>
            <a:r>
              <a:rPr lang="fr-FR" sz="2200" dirty="0">
                <a:effectLst/>
                <a:ea typeface="Times New Roman" panose="02020603050405020304" pitchFamily="18" charset="0"/>
                <a:cs typeface="Times New Roman" panose="02020603050405020304" pitchFamily="18" charset="0"/>
              </a:rPr>
              <a:t>, </a:t>
            </a:r>
            <a:r>
              <a:rPr lang="fr-FR" sz="2200" b="1" dirty="0">
                <a:effectLst/>
                <a:ea typeface="Times New Roman" panose="02020603050405020304" pitchFamily="18" charset="0"/>
                <a:cs typeface="Times New Roman" panose="02020603050405020304" pitchFamily="18" charset="0"/>
              </a:rPr>
              <a:t>interactive</a:t>
            </a:r>
            <a:r>
              <a:rPr lang="fr-FR" sz="2200" dirty="0">
                <a:effectLst/>
                <a:ea typeface="Times New Roman" panose="02020603050405020304" pitchFamily="18" charset="0"/>
                <a:cs typeface="Times New Roman" panose="02020603050405020304" pitchFamily="18" charset="0"/>
              </a:rPr>
              <a:t> d'informations en </a:t>
            </a:r>
            <a:r>
              <a:rPr lang="fr-FR" sz="2200" b="1" dirty="0">
                <a:effectLst/>
                <a:ea typeface="Times New Roman" panose="02020603050405020304" pitchFamily="18" charset="0"/>
                <a:cs typeface="Times New Roman" panose="02020603050405020304" pitchFamily="18" charset="0"/>
              </a:rPr>
              <a:t>relation</a:t>
            </a:r>
            <a:r>
              <a:rPr lang="fr-FR" sz="2200" dirty="0">
                <a:effectLst/>
                <a:ea typeface="Times New Roman" panose="02020603050405020304" pitchFamily="18" charset="0"/>
                <a:cs typeface="Times New Roman" panose="02020603050405020304" pitchFamily="18" charset="0"/>
              </a:rPr>
              <a:t>, notamment sous forme de </a:t>
            </a:r>
            <a:r>
              <a:rPr lang="fr-FR" sz="2200" b="1" dirty="0">
                <a:effectLst/>
                <a:ea typeface="Times New Roman" panose="02020603050405020304" pitchFamily="18" charset="0"/>
                <a:cs typeface="Times New Roman" panose="02020603050405020304" pitchFamily="18" charset="0"/>
              </a:rPr>
              <a:t>graphes</a:t>
            </a:r>
            <a:r>
              <a:rPr lang="fr-FR" sz="2200" dirty="0">
                <a:effectLst/>
                <a:ea typeface="Times New Roman" panose="02020603050405020304" pitchFamily="18" charset="0"/>
                <a:cs typeface="Times New Roman" panose="02020603050405020304" pitchFamily="18" charset="0"/>
              </a:rPr>
              <a:t> ou de réseaux. </a:t>
            </a:r>
            <a:endParaRPr lang="fr-FR" sz="2200" dirty="0">
              <a:ea typeface="Times New Roman" panose="02020603050405020304" pitchFamily="18" charset="0"/>
              <a:cs typeface="Times New Roman" panose="02020603050405020304" pitchFamily="18" charset="0"/>
            </a:endParaRPr>
          </a:p>
          <a:p>
            <a:pPr marL="0" indent="0" algn="just">
              <a:buNone/>
            </a:pPr>
            <a:endParaRPr lang="fr-FR" sz="2200" dirty="0">
              <a:effectLst/>
              <a:ea typeface="Times New Roman" panose="02020603050405020304" pitchFamily="18" charset="0"/>
              <a:cs typeface="Times New Roman" panose="02020603050405020304" pitchFamily="18" charset="0"/>
            </a:endParaRPr>
          </a:p>
          <a:p>
            <a:pPr marL="0" indent="0" algn="just">
              <a:buNone/>
            </a:pPr>
            <a:r>
              <a:rPr lang="fr-FR" sz="2200" dirty="0">
                <a:effectLst/>
                <a:ea typeface="Times New Roman" panose="02020603050405020304" pitchFamily="18" charset="0"/>
                <a:cs typeface="Times New Roman" panose="02020603050405020304" pitchFamily="18" charset="0"/>
              </a:rPr>
              <a:t>Elle met en œuvre des principes de </a:t>
            </a:r>
            <a:r>
              <a:rPr lang="fr-FR" sz="2200" b="1" dirty="0">
                <a:effectLst/>
                <a:ea typeface="Times New Roman" panose="02020603050405020304" pitchFamily="18" charset="0"/>
                <a:cs typeface="Times New Roman" panose="02020603050405020304" pitchFamily="18" charset="0"/>
              </a:rPr>
              <a:t>sémiologie graphique </a:t>
            </a:r>
            <a:r>
              <a:rPr lang="fr-FR" sz="2200" dirty="0">
                <a:effectLst/>
                <a:ea typeface="Times New Roman" panose="02020603050405020304" pitchFamily="18" charset="0"/>
                <a:cs typeface="Times New Roman" panose="02020603050405020304" pitchFamily="18" charset="0"/>
              </a:rPr>
              <a:t>(Bertin, 1967) et d'organisation visuelle des connaissances.</a:t>
            </a:r>
            <a:endParaRPr lang="fr-FR" sz="2200" dirty="0">
              <a:effectLst/>
              <a:ea typeface="Calibri" panose="020F0502020204030204" pitchFamily="34" charset="0"/>
              <a:cs typeface="Times New Roman" panose="02020603050405020304" pitchFamily="18" charset="0"/>
            </a:endParaRPr>
          </a:p>
          <a:p>
            <a:pPr marL="0" indent="0" algn="just">
              <a:buNone/>
            </a:pPr>
            <a:endParaRPr lang="fr-FR" sz="2200" dirty="0">
              <a:effectLst/>
            </a:endParaRPr>
          </a:p>
          <a:p>
            <a:pPr marL="0" indent="0" algn="just">
              <a:buNone/>
            </a:pPr>
            <a:endParaRPr lang="fr-FR" sz="2200" dirty="0">
              <a:effectLst/>
            </a:endParaRPr>
          </a:p>
          <a:p>
            <a:pPr marL="0" indent="0" algn="just">
              <a:buNone/>
            </a:pPr>
            <a:endParaRPr lang="fr-FR" sz="2200" dirty="0">
              <a:effectLst/>
            </a:endParaRPr>
          </a:p>
        </p:txBody>
      </p:sp>
      <p:sp>
        <p:nvSpPr>
          <p:cNvPr id="4" name="Google Shape;102;p3">
            <a:extLst>
              <a:ext uri="{FF2B5EF4-FFF2-40B4-BE49-F238E27FC236}">
                <a16:creationId xmlns:a16="http://schemas.microsoft.com/office/drawing/2014/main" id="{69D9EE99-DD29-7449-8C97-0BE526861E28}"/>
              </a:ext>
            </a:extLst>
          </p:cNvPr>
          <p:cNvSpPr txBox="1">
            <a:spLocks noGrp="1"/>
          </p:cNvSpPr>
          <p:nvPr>
            <p:ph type="title"/>
          </p:nvPr>
        </p:nvSpPr>
        <p:spPr>
          <a:xfrm>
            <a:off x="0" y="260648"/>
            <a:ext cx="9144000" cy="770207"/>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3200" dirty="0">
                <a:solidFill>
                  <a:srgbClr val="F2F2F2"/>
                </a:solidFill>
                <a:latin typeface="Arial Black"/>
                <a:ea typeface="Arial Black"/>
                <a:cs typeface="Arial Black"/>
                <a:sym typeface="Arial Black"/>
              </a:rPr>
              <a:t>Visualisation… Cartographie </a:t>
            </a:r>
            <a:endParaRPr sz="3200"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3802358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1"/>
        <p:cNvGrpSpPr/>
        <p:nvPr/>
      </p:nvGrpSpPr>
      <p:grpSpPr>
        <a:xfrm>
          <a:off x="0" y="0"/>
          <a:ext cx="0" cy="0"/>
          <a:chOff x="0" y="0"/>
          <a:chExt cx="0" cy="0"/>
        </a:xfrm>
      </p:grpSpPr>
      <p:sp>
        <p:nvSpPr>
          <p:cNvPr id="102" name="Google Shape;102;p3"/>
          <p:cNvSpPr txBox="1">
            <a:spLocks noGrp="1"/>
          </p:cNvSpPr>
          <p:nvPr>
            <p:ph type="title"/>
          </p:nvPr>
        </p:nvSpPr>
        <p:spPr>
          <a:xfrm>
            <a:off x="0" y="-5117"/>
            <a:ext cx="9144000" cy="770207"/>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4000" dirty="0">
                <a:solidFill>
                  <a:srgbClr val="F2F2F2"/>
                </a:solidFill>
                <a:latin typeface="Arial Black"/>
                <a:ea typeface="Arial Black"/>
                <a:cs typeface="Arial Black"/>
                <a:sym typeface="Arial Black"/>
              </a:rPr>
              <a:t>Visualisation…</a:t>
            </a:r>
            <a:endParaRPr sz="4000" dirty="0">
              <a:solidFill>
                <a:srgbClr val="F2F2F2"/>
              </a:solidFill>
              <a:latin typeface="Arial Black"/>
              <a:ea typeface="Arial Black"/>
              <a:cs typeface="Arial Black"/>
              <a:sym typeface="Arial Black"/>
            </a:endParaRPr>
          </a:p>
        </p:txBody>
      </p:sp>
      <p:sp>
        <p:nvSpPr>
          <p:cNvPr id="103" name="Google Shape;103;p3"/>
          <p:cNvSpPr txBox="1"/>
          <p:nvPr/>
        </p:nvSpPr>
        <p:spPr>
          <a:xfrm>
            <a:off x="4040945" y="4333866"/>
            <a:ext cx="5044185" cy="300052"/>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fr-FR" sz="1500">
                <a:solidFill>
                  <a:srgbClr val="BA0128"/>
                </a:solidFill>
                <a:latin typeface="Arial Black"/>
                <a:ea typeface="Arial Black"/>
                <a:cs typeface="Arial Black"/>
                <a:sym typeface="Arial Black"/>
              </a:rPr>
              <a:t>Il existe différentes formes de visualisation. </a:t>
            </a:r>
            <a:endParaRPr sz="1500">
              <a:solidFill>
                <a:srgbClr val="BA0128"/>
              </a:solidFill>
              <a:latin typeface="Arial Black"/>
              <a:ea typeface="Arial Black"/>
              <a:cs typeface="Arial Black"/>
              <a:sym typeface="Arial Black"/>
            </a:endParaRPr>
          </a:p>
        </p:txBody>
      </p:sp>
      <p:pic>
        <p:nvPicPr>
          <p:cNvPr id="104" name="Google Shape;104;p3"/>
          <p:cNvPicPr preferRelativeResize="0"/>
          <p:nvPr/>
        </p:nvPicPr>
        <p:blipFill rotWithShape="1">
          <a:blip r:embed="rId3">
            <a:alphaModFix/>
          </a:blip>
          <a:srcRect/>
          <a:stretch/>
        </p:blipFill>
        <p:spPr>
          <a:xfrm>
            <a:off x="438538" y="1196752"/>
            <a:ext cx="2916071" cy="1236606"/>
          </a:xfrm>
          <a:prstGeom prst="rect">
            <a:avLst/>
          </a:prstGeom>
          <a:noFill/>
          <a:ln>
            <a:noFill/>
          </a:ln>
        </p:spPr>
      </p:pic>
      <p:pic>
        <p:nvPicPr>
          <p:cNvPr id="105" name="Google Shape;105;p3"/>
          <p:cNvPicPr preferRelativeResize="0"/>
          <p:nvPr/>
        </p:nvPicPr>
        <p:blipFill rotWithShape="1">
          <a:blip r:embed="rId4">
            <a:alphaModFix/>
          </a:blip>
          <a:srcRect/>
          <a:stretch/>
        </p:blipFill>
        <p:spPr>
          <a:xfrm>
            <a:off x="3493015" y="1986625"/>
            <a:ext cx="2385025" cy="1236606"/>
          </a:xfrm>
          <a:prstGeom prst="rect">
            <a:avLst/>
          </a:prstGeom>
          <a:noFill/>
          <a:ln>
            <a:noFill/>
          </a:ln>
        </p:spPr>
      </p:pic>
      <p:sp>
        <p:nvSpPr>
          <p:cNvPr id="106" name="Google Shape;106;p3"/>
          <p:cNvSpPr/>
          <p:nvPr/>
        </p:nvSpPr>
        <p:spPr>
          <a:xfrm>
            <a:off x="3493017" y="4296242"/>
            <a:ext cx="560936" cy="250219"/>
          </a:xfrm>
          <a:prstGeom prst="rightArrow">
            <a:avLst>
              <a:gd name="adj1" fmla="val 50000"/>
              <a:gd name="adj2" fmla="val 50000"/>
            </a:avLst>
          </a:prstGeom>
          <a:solidFill>
            <a:srgbClr val="2E75B5"/>
          </a:solidFill>
          <a:ln>
            <a:noFill/>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pic>
        <p:nvPicPr>
          <p:cNvPr id="107" name="Google Shape;107;p3" descr="http://zenmarketinginc.com/wp-content/uploads/2013/12/Content-Smartgraph.png"/>
          <p:cNvPicPr preferRelativeResize="0"/>
          <p:nvPr/>
        </p:nvPicPr>
        <p:blipFill rotWithShape="1">
          <a:blip r:embed="rId5">
            <a:alphaModFix/>
          </a:blip>
          <a:srcRect l="11242" t="5606" r="10339" b="7246"/>
          <a:stretch/>
        </p:blipFill>
        <p:spPr>
          <a:xfrm>
            <a:off x="6316220" y="1680602"/>
            <a:ext cx="2192655" cy="1487373"/>
          </a:xfrm>
          <a:prstGeom prst="rect">
            <a:avLst/>
          </a:prstGeom>
          <a:noFill/>
          <a:ln>
            <a:noFill/>
          </a:ln>
        </p:spPr>
      </p:pic>
      <p:pic>
        <p:nvPicPr>
          <p:cNvPr id="108" name="Google Shape;108;p3"/>
          <p:cNvPicPr preferRelativeResize="0"/>
          <p:nvPr/>
        </p:nvPicPr>
        <p:blipFill rotWithShape="1">
          <a:blip r:embed="rId6">
            <a:alphaModFix/>
          </a:blip>
          <a:srcRect/>
          <a:stretch/>
        </p:blipFill>
        <p:spPr>
          <a:xfrm>
            <a:off x="416974" y="3042873"/>
            <a:ext cx="2938147" cy="1190066"/>
          </a:xfrm>
          <a:prstGeom prst="rect">
            <a:avLst/>
          </a:prstGeom>
          <a:noFill/>
          <a:ln>
            <a:noFill/>
          </a:ln>
        </p:spPr>
      </p:pic>
    </p:spTree>
    <p:extLst>
      <p:ext uri="{BB962C8B-B14F-4D97-AF65-F5344CB8AC3E}">
        <p14:creationId xmlns:p14="http://schemas.microsoft.com/office/powerpoint/2010/main" val="3684206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00568" y="18683"/>
            <a:ext cx="9144000" cy="6858000"/>
            <a:chOff x="0" y="0"/>
            <a:chExt cx="9144000" cy="6858000"/>
          </a:xfrm>
        </p:grpSpPr>
        <p:sp>
          <p:nvSpPr>
            <p:cNvPr id="2" name="Rectangle 1"/>
            <p:cNvSpPr/>
            <p:nvPr/>
          </p:nvSpPr>
          <p:spPr>
            <a:xfrm>
              <a:off x="0" y="0"/>
              <a:ext cx="9144000" cy="6858000"/>
            </a:xfrm>
            <a:prstGeom prst="rect">
              <a:avLst/>
            </a:prstGeom>
            <a:solidFill>
              <a:srgbClr val="916A59"/>
            </a:solidFill>
            <a:ln>
              <a:solidFill>
                <a:srgbClr val="916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58316"/>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9" name="Rectangle 8"/>
          <p:cNvSpPr/>
          <p:nvPr/>
        </p:nvSpPr>
        <p:spPr>
          <a:xfrm>
            <a:off x="395536" y="-27384"/>
            <a:ext cx="8280920" cy="1077218"/>
          </a:xfrm>
          <a:prstGeom prst="rect">
            <a:avLst/>
          </a:prstGeom>
        </p:spPr>
        <p:txBody>
          <a:bodyPr wrap="square">
            <a:spAutoFit/>
          </a:bodyPr>
          <a:lstStyle/>
          <a:p>
            <a:r>
              <a:rPr lang="fr-FR" sz="3200" b="1" dirty="0">
                <a:solidFill>
                  <a:schemeClr val="tx1">
                    <a:lumMod val="65000"/>
                    <a:lumOff val="35000"/>
                  </a:schemeClr>
                </a:solidFill>
                <a:latin typeface="Agency FB" panose="020B0503020202020204" pitchFamily="34" charset="0"/>
              </a:rPr>
              <a:t> </a:t>
            </a:r>
            <a:r>
              <a:rPr lang="fr-FR" sz="3200" dirty="0"/>
              <a:t>Formes de visualisation: diagramme de </a:t>
            </a:r>
            <a:r>
              <a:rPr lang="fr-FR" sz="3200" dirty="0" err="1"/>
              <a:t>sankey</a:t>
            </a:r>
            <a:endParaRPr lang="fr-FR" sz="3200" dirty="0"/>
          </a:p>
          <a:p>
            <a:endParaRPr lang="fr-FR" sz="3200" b="1" dirty="0">
              <a:solidFill>
                <a:schemeClr val="tx1">
                  <a:lumMod val="65000"/>
                  <a:lumOff val="35000"/>
                </a:schemeClr>
              </a:solidFill>
            </a:endParaRPr>
          </a:p>
        </p:txBody>
      </p:sp>
      <p:sp>
        <p:nvSpPr>
          <p:cNvPr id="14" name="Rectangle 13"/>
          <p:cNvSpPr/>
          <p:nvPr/>
        </p:nvSpPr>
        <p:spPr>
          <a:xfrm>
            <a:off x="1554526" y="1385526"/>
            <a:ext cx="45719" cy="147872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489861" y="3447683"/>
            <a:ext cx="45719" cy="151852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rc plein 14"/>
          <p:cNvSpPr/>
          <p:nvPr/>
        </p:nvSpPr>
        <p:spPr>
          <a:xfrm rot="15899775">
            <a:off x="777062" y="1527493"/>
            <a:ext cx="1318334" cy="1251087"/>
          </a:xfrm>
          <a:prstGeom prst="blockArc">
            <a:avLst>
              <a:gd name="adj1" fmla="val 10708817"/>
              <a:gd name="adj2" fmla="val 701594"/>
              <a:gd name="adj3" fmla="val 5084"/>
            </a:avLst>
          </a:prstGeom>
          <a:solidFill>
            <a:srgbClr val="916A59"/>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7" name="Arc plein 36"/>
          <p:cNvSpPr/>
          <p:nvPr/>
        </p:nvSpPr>
        <p:spPr>
          <a:xfrm rot="15899775">
            <a:off x="705054" y="3629452"/>
            <a:ext cx="1318334" cy="1251087"/>
          </a:xfrm>
          <a:prstGeom prst="blockArc">
            <a:avLst>
              <a:gd name="adj1" fmla="val 10708817"/>
              <a:gd name="adj2" fmla="val 701594"/>
              <a:gd name="adj3" fmla="val 5084"/>
            </a:avLst>
          </a:prstGeom>
          <a:solidFill>
            <a:srgbClr val="2C3343"/>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E8498"/>
              </a:solidFill>
            </a:endParaRPr>
          </a:p>
        </p:txBody>
      </p:sp>
      <p:sp>
        <p:nvSpPr>
          <p:cNvPr id="6" name="Rectangle 5"/>
          <p:cNvSpPr/>
          <p:nvPr/>
        </p:nvSpPr>
        <p:spPr>
          <a:xfrm>
            <a:off x="2123728" y="1693257"/>
            <a:ext cx="210786" cy="871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capture d’écran, Caractère coloré, Graphique, diagramme&#10;&#10;Description générée automatiquement">
            <a:extLst>
              <a:ext uri="{FF2B5EF4-FFF2-40B4-BE49-F238E27FC236}">
                <a16:creationId xmlns:a16="http://schemas.microsoft.com/office/drawing/2014/main" id="{0932F292-EEF0-B740-9703-D58DE333A2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5300" y="1295400"/>
            <a:ext cx="8153400" cy="4267200"/>
          </a:xfrm>
          <a:prstGeom prst="rect">
            <a:avLst/>
          </a:prstGeom>
        </p:spPr>
      </p:pic>
    </p:spTree>
    <p:extLst>
      <p:ext uri="{BB962C8B-B14F-4D97-AF65-F5344CB8AC3E}">
        <p14:creationId xmlns:p14="http://schemas.microsoft.com/office/powerpoint/2010/main" val="30542439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00568" y="18683"/>
            <a:ext cx="9144000" cy="6858000"/>
            <a:chOff x="0" y="0"/>
            <a:chExt cx="9144000" cy="6858000"/>
          </a:xfrm>
        </p:grpSpPr>
        <p:sp>
          <p:nvSpPr>
            <p:cNvPr id="2" name="Rectangle 1"/>
            <p:cNvSpPr/>
            <p:nvPr/>
          </p:nvSpPr>
          <p:spPr>
            <a:xfrm>
              <a:off x="0" y="0"/>
              <a:ext cx="9144000" cy="6858000"/>
            </a:xfrm>
            <a:prstGeom prst="rect">
              <a:avLst/>
            </a:prstGeom>
            <a:solidFill>
              <a:srgbClr val="916A59"/>
            </a:solidFill>
            <a:ln>
              <a:solidFill>
                <a:srgbClr val="916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58316"/>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9" name="Rectangle 8"/>
          <p:cNvSpPr/>
          <p:nvPr/>
        </p:nvSpPr>
        <p:spPr>
          <a:xfrm>
            <a:off x="395536" y="-27384"/>
            <a:ext cx="8280920" cy="1077218"/>
          </a:xfrm>
          <a:prstGeom prst="rect">
            <a:avLst/>
          </a:prstGeom>
        </p:spPr>
        <p:txBody>
          <a:bodyPr wrap="square">
            <a:spAutoFit/>
          </a:bodyPr>
          <a:lstStyle/>
          <a:p>
            <a:r>
              <a:rPr lang="fr-FR" sz="3200" b="1" dirty="0">
                <a:solidFill>
                  <a:schemeClr val="tx1">
                    <a:lumMod val="65000"/>
                    <a:lumOff val="35000"/>
                  </a:schemeClr>
                </a:solidFill>
                <a:latin typeface="Agency FB" panose="020B0503020202020204" pitchFamily="34" charset="0"/>
              </a:rPr>
              <a:t> </a:t>
            </a:r>
            <a:r>
              <a:rPr lang="fr-FR" sz="3200" dirty="0"/>
              <a:t>Formes de visualisation: </a:t>
            </a:r>
            <a:r>
              <a:rPr lang="fr-FR" sz="3200" dirty="0" err="1"/>
              <a:t>tree</a:t>
            </a:r>
            <a:r>
              <a:rPr lang="fr-FR" sz="3200" dirty="0"/>
              <a:t> </a:t>
            </a:r>
            <a:r>
              <a:rPr lang="fr-FR" sz="3200" dirty="0" err="1"/>
              <a:t>map</a:t>
            </a:r>
            <a:endParaRPr lang="fr-FR" sz="3200" dirty="0"/>
          </a:p>
          <a:p>
            <a:endParaRPr lang="fr-FR" sz="3200" b="1" dirty="0">
              <a:solidFill>
                <a:schemeClr val="tx1">
                  <a:lumMod val="65000"/>
                  <a:lumOff val="35000"/>
                </a:schemeClr>
              </a:solidFill>
            </a:endParaRPr>
          </a:p>
        </p:txBody>
      </p:sp>
      <p:sp>
        <p:nvSpPr>
          <p:cNvPr id="14" name="Rectangle 13"/>
          <p:cNvSpPr/>
          <p:nvPr/>
        </p:nvSpPr>
        <p:spPr>
          <a:xfrm>
            <a:off x="1554526" y="1385526"/>
            <a:ext cx="45719" cy="147872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489861" y="3447683"/>
            <a:ext cx="45719" cy="151852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p:cNvSpPr/>
          <p:nvPr/>
        </p:nvSpPr>
        <p:spPr>
          <a:xfrm>
            <a:off x="2123728" y="1693257"/>
            <a:ext cx="210786" cy="871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descr="Une image contenant texte, capture d’écran, Rectangle, Caractère coloré&#10;&#10;Description générée automatiquement">
            <a:extLst>
              <a:ext uri="{FF2B5EF4-FFF2-40B4-BE49-F238E27FC236}">
                <a16:creationId xmlns:a16="http://schemas.microsoft.com/office/drawing/2014/main" id="{51E89A28-94BD-614E-9EC7-9F52767776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25550" y="1485900"/>
            <a:ext cx="6692900" cy="3886200"/>
          </a:xfrm>
          <a:prstGeom prst="rect">
            <a:avLst/>
          </a:prstGeom>
        </p:spPr>
      </p:pic>
    </p:spTree>
    <p:extLst>
      <p:ext uri="{BB962C8B-B14F-4D97-AF65-F5344CB8AC3E}">
        <p14:creationId xmlns:p14="http://schemas.microsoft.com/office/powerpoint/2010/main" val="41465848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00568" y="18683"/>
            <a:ext cx="9144000" cy="6858000"/>
            <a:chOff x="0" y="0"/>
            <a:chExt cx="9144000" cy="6858000"/>
          </a:xfrm>
        </p:grpSpPr>
        <p:sp>
          <p:nvSpPr>
            <p:cNvPr id="2" name="Rectangle 1"/>
            <p:cNvSpPr/>
            <p:nvPr/>
          </p:nvSpPr>
          <p:spPr>
            <a:xfrm>
              <a:off x="0" y="0"/>
              <a:ext cx="9144000" cy="6858000"/>
            </a:xfrm>
            <a:prstGeom prst="rect">
              <a:avLst/>
            </a:prstGeom>
            <a:solidFill>
              <a:srgbClr val="916A59"/>
            </a:solidFill>
            <a:ln>
              <a:solidFill>
                <a:srgbClr val="916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58316"/>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9" name="Rectangle 8"/>
          <p:cNvSpPr/>
          <p:nvPr/>
        </p:nvSpPr>
        <p:spPr>
          <a:xfrm>
            <a:off x="395536" y="-27384"/>
            <a:ext cx="7613418" cy="1077218"/>
          </a:xfrm>
          <a:prstGeom prst="rect">
            <a:avLst/>
          </a:prstGeom>
        </p:spPr>
        <p:txBody>
          <a:bodyPr wrap="square">
            <a:spAutoFit/>
          </a:bodyPr>
          <a:lstStyle/>
          <a:p>
            <a:r>
              <a:rPr lang="fr-FR" sz="3200" b="1" dirty="0">
                <a:solidFill>
                  <a:schemeClr val="tx1">
                    <a:lumMod val="65000"/>
                    <a:lumOff val="35000"/>
                  </a:schemeClr>
                </a:solidFill>
                <a:latin typeface="Agency FB" panose="020B0503020202020204" pitchFamily="34" charset="0"/>
              </a:rPr>
              <a:t> </a:t>
            </a:r>
            <a:r>
              <a:rPr lang="fr-FR" sz="3200" dirty="0"/>
              <a:t>Formes de cartographie: graphe relationnel</a:t>
            </a:r>
          </a:p>
          <a:p>
            <a:endParaRPr lang="fr-FR" sz="3200" b="1" dirty="0">
              <a:solidFill>
                <a:schemeClr val="tx1">
                  <a:lumMod val="65000"/>
                  <a:lumOff val="35000"/>
                </a:schemeClr>
              </a:solidFill>
            </a:endParaRPr>
          </a:p>
        </p:txBody>
      </p:sp>
      <p:sp>
        <p:nvSpPr>
          <p:cNvPr id="14" name="Rectangle 13"/>
          <p:cNvSpPr/>
          <p:nvPr/>
        </p:nvSpPr>
        <p:spPr>
          <a:xfrm>
            <a:off x="1554526" y="1385526"/>
            <a:ext cx="45719" cy="147872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34"/>
          <p:cNvSpPr/>
          <p:nvPr/>
        </p:nvSpPr>
        <p:spPr>
          <a:xfrm>
            <a:off x="1489861" y="3447683"/>
            <a:ext cx="45719" cy="1518527"/>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35"/>
          <p:cNvSpPr/>
          <p:nvPr/>
        </p:nvSpPr>
        <p:spPr>
          <a:xfrm>
            <a:off x="1404697" y="5437673"/>
            <a:ext cx="45719" cy="978075"/>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rc plein 14"/>
          <p:cNvSpPr/>
          <p:nvPr/>
        </p:nvSpPr>
        <p:spPr>
          <a:xfrm rot="15899775">
            <a:off x="777062" y="1527493"/>
            <a:ext cx="1318334" cy="1251087"/>
          </a:xfrm>
          <a:prstGeom prst="blockArc">
            <a:avLst>
              <a:gd name="adj1" fmla="val 10708817"/>
              <a:gd name="adj2" fmla="val 701594"/>
              <a:gd name="adj3" fmla="val 5084"/>
            </a:avLst>
          </a:prstGeom>
          <a:solidFill>
            <a:srgbClr val="916A59"/>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37" name="Arc plein 36"/>
          <p:cNvSpPr/>
          <p:nvPr/>
        </p:nvSpPr>
        <p:spPr>
          <a:xfrm rot="15899775">
            <a:off x="705054" y="3629452"/>
            <a:ext cx="1318334" cy="1251087"/>
          </a:xfrm>
          <a:prstGeom prst="blockArc">
            <a:avLst>
              <a:gd name="adj1" fmla="val 10708817"/>
              <a:gd name="adj2" fmla="val 701594"/>
              <a:gd name="adj3" fmla="val 5084"/>
            </a:avLst>
          </a:prstGeom>
          <a:solidFill>
            <a:srgbClr val="2C3343"/>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E8498"/>
              </a:solidFill>
            </a:endParaRPr>
          </a:p>
        </p:txBody>
      </p:sp>
      <p:sp>
        <p:nvSpPr>
          <p:cNvPr id="38" name="Arc plein 37"/>
          <p:cNvSpPr/>
          <p:nvPr/>
        </p:nvSpPr>
        <p:spPr>
          <a:xfrm rot="15899775">
            <a:off x="867353" y="5519043"/>
            <a:ext cx="856567" cy="864688"/>
          </a:xfrm>
          <a:prstGeom prst="blockArc">
            <a:avLst>
              <a:gd name="adj1" fmla="val 10708817"/>
              <a:gd name="adj2" fmla="val 720949"/>
              <a:gd name="adj3" fmla="val 7244"/>
            </a:avLst>
          </a:prstGeom>
          <a:solidFill>
            <a:srgbClr val="ABBBCB"/>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6" name="Rectangle 5"/>
          <p:cNvSpPr/>
          <p:nvPr/>
        </p:nvSpPr>
        <p:spPr>
          <a:xfrm>
            <a:off x="2123728" y="1693257"/>
            <a:ext cx="210786" cy="8716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a:extLst>
              <a:ext uri="{FF2B5EF4-FFF2-40B4-BE49-F238E27FC236}">
                <a16:creationId xmlns:a16="http://schemas.microsoft.com/office/drawing/2014/main" id="{FD67F362-A1AC-F347-9517-3205CEB6FF51}"/>
              </a:ext>
            </a:extLst>
          </p:cNvPr>
          <p:cNvGrpSpPr/>
          <p:nvPr/>
        </p:nvGrpSpPr>
        <p:grpSpPr>
          <a:xfrm>
            <a:off x="933063" y="812906"/>
            <a:ext cx="7417602" cy="6054647"/>
            <a:chOff x="0" y="0"/>
            <a:chExt cx="21912263" cy="18018125"/>
          </a:xfrm>
        </p:grpSpPr>
        <p:pic>
          <p:nvPicPr>
            <p:cNvPr id="17" name="Image 16">
              <a:extLst>
                <a:ext uri="{FF2B5EF4-FFF2-40B4-BE49-F238E27FC236}">
                  <a16:creationId xmlns:a16="http://schemas.microsoft.com/office/drawing/2014/main" id="{8CFAE91D-9385-4143-B7D4-61FA4488A8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28" y="0"/>
              <a:ext cx="21796207" cy="18018125"/>
            </a:xfrm>
            <a:prstGeom prst="rect">
              <a:avLst/>
            </a:prstGeom>
            <a:ln>
              <a:noFill/>
            </a:ln>
          </p:spPr>
        </p:pic>
        <p:sp>
          <p:nvSpPr>
            <p:cNvPr id="18" name="Rectangle 17">
              <a:extLst>
                <a:ext uri="{FF2B5EF4-FFF2-40B4-BE49-F238E27FC236}">
                  <a16:creationId xmlns:a16="http://schemas.microsoft.com/office/drawing/2014/main" id="{FEA5B22E-90E5-2849-A55A-4E9140C58DDA}"/>
                </a:ext>
              </a:extLst>
            </p:cNvPr>
            <p:cNvSpPr/>
            <p:nvPr/>
          </p:nvSpPr>
          <p:spPr>
            <a:xfrm>
              <a:off x="0" y="0"/>
              <a:ext cx="21912263" cy="18018125"/>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3013621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19855" y="0"/>
            <a:ext cx="9200945" cy="6867456"/>
            <a:chOff x="-215599" y="-487488"/>
            <a:chExt cx="9200945" cy="6867456"/>
          </a:xfrm>
        </p:grpSpPr>
        <p:sp>
          <p:nvSpPr>
            <p:cNvPr id="2" name="Rectangle 1"/>
            <p:cNvSpPr/>
            <p:nvPr/>
          </p:nvSpPr>
          <p:spPr>
            <a:xfrm>
              <a:off x="-158654" y="-487488"/>
              <a:ext cx="9144000" cy="6858000"/>
            </a:xfrm>
            <a:prstGeom prst="rect">
              <a:avLst/>
            </a:prstGeom>
            <a:solidFill>
              <a:srgbClr val="916A59"/>
            </a:solidFill>
            <a:ln>
              <a:solidFill>
                <a:srgbClr val="916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215599" y="-361400"/>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9" name="Rectangle 8"/>
          <p:cNvSpPr/>
          <p:nvPr/>
        </p:nvSpPr>
        <p:spPr>
          <a:xfrm>
            <a:off x="5029122" y="246806"/>
            <a:ext cx="3270447" cy="707886"/>
          </a:xfrm>
          <a:prstGeom prst="rect">
            <a:avLst/>
          </a:prstGeom>
        </p:spPr>
        <p:txBody>
          <a:bodyPr wrap="none">
            <a:spAutoFit/>
          </a:bodyPr>
          <a:lstStyle/>
          <a:p>
            <a:r>
              <a:rPr lang="fr-FR" sz="4000" b="1" dirty="0">
                <a:solidFill>
                  <a:schemeClr val="tx1">
                    <a:lumMod val="65000"/>
                    <a:lumOff val="35000"/>
                  </a:schemeClr>
                </a:solidFill>
                <a:latin typeface="Agency FB" panose="020B0503020202020204" pitchFamily="34" charset="0"/>
              </a:rPr>
              <a:t>Veille compétitive</a:t>
            </a:r>
            <a:endParaRPr lang="fr-FR" sz="4000" b="1" dirty="0">
              <a:solidFill>
                <a:schemeClr val="tx1">
                  <a:lumMod val="65000"/>
                  <a:lumOff val="35000"/>
                </a:schemeClr>
              </a:solidFill>
            </a:endParaRPr>
          </a:p>
        </p:txBody>
      </p:sp>
      <p:pic>
        <p:nvPicPr>
          <p:cNvPr id="22" name="Imag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43203" y="246806"/>
            <a:ext cx="644486" cy="644486"/>
          </a:xfrm>
          <a:prstGeom prst="rect">
            <a:avLst/>
          </a:prstGeom>
        </p:spPr>
      </p:pic>
      <p:sp>
        <p:nvSpPr>
          <p:cNvPr id="10" name="ZoneTexte 9">
            <a:extLst>
              <a:ext uri="{FF2B5EF4-FFF2-40B4-BE49-F238E27FC236}">
                <a16:creationId xmlns:a16="http://schemas.microsoft.com/office/drawing/2014/main" id="{53AED1EA-58FE-0D47-82A0-A26CDC9AE480}"/>
              </a:ext>
            </a:extLst>
          </p:cNvPr>
          <p:cNvSpPr txBox="1"/>
          <p:nvPr/>
        </p:nvSpPr>
        <p:spPr>
          <a:xfrm>
            <a:off x="1311857" y="1586741"/>
            <a:ext cx="6594465" cy="4401205"/>
          </a:xfrm>
          <a:prstGeom prst="rect">
            <a:avLst/>
          </a:prstGeom>
          <a:noFill/>
        </p:spPr>
        <p:txBody>
          <a:bodyPr wrap="square">
            <a:spAutoFit/>
          </a:bodyPr>
          <a:lstStyle/>
          <a:p>
            <a:pPr algn="just"/>
            <a:r>
              <a:rPr lang="fr-FR" sz="2000" b="1" dirty="0">
                <a:latin typeface="+mj-lt"/>
                <a:cs typeface="Times New Roman" panose="02020603050405020304" pitchFamily="18" charset="0"/>
              </a:rPr>
              <a:t>La veille </a:t>
            </a:r>
            <a:r>
              <a:rPr lang="fr-FR" sz="2000" dirty="0">
                <a:latin typeface="+mj-lt"/>
                <a:cs typeface="Times New Roman" panose="02020603050405020304" pitchFamily="18" charset="0"/>
              </a:rPr>
              <a:t>est un p</a:t>
            </a:r>
            <a:r>
              <a:rPr lang="fr-FR" sz="2000" dirty="0">
                <a:effectLst/>
                <a:latin typeface="+mj-lt"/>
                <a:cs typeface="Times New Roman" panose="02020603050405020304" pitchFamily="18" charset="0"/>
              </a:rPr>
              <a:t>rocessus à valeurs </a:t>
            </a:r>
            <a:r>
              <a:rPr lang="fr-FR" sz="2000" dirty="0" err="1">
                <a:effectLst/>
                <a:latin typeface="+mj-lt"/>
                <a:cs typeface="Times New Roman" panose="02020603050405020304" pitchFamily="18" charset="0"/>
              </a:rPr>
              <a:t>ajoutée</a:t>
            </a:r>
            <a:r>
              <a:rPr lang="fr-FR" sz="2000" dirty="0">
                <a:effectLst/>
                <a:latin typeface="+mj-lt"/>
                <a:cs typeface="Times New Roman" panose="02020603050405020304" pitchFamily="18" charset="0"/>
              </a:rPr>
              <a:t> de collecte, transmission, analyse et diffusion de l’information, pour produire de la connaissance (...) pour </a:t>
            </a:r>
            <a:r>
              <a:rPr lang="fr-FR" sz="2000" dirty="0" err="1">
                <a:effectLst/>
                <a:latin typeface="+mj-lt"/>
                <a:cs typeface="Times New Roman" panose="02020603050405020304" pitchFamily="18" charset="0"/>
              </a:rPr>
              <a:t>réduire</a:t>
            </a:r>
            <a:r>
              <a:rPr lang="fr-FR" sz="2000" dirty="0">
                <a:effectLst/>
                <a:latin typeface="+mj-lt"/>
                <a:cs typeface="Times New Roman" panose="02020603050405020304" pitchFamily="18" charset="0"/>
              </a:rPr>
              <a:t> l’incertitude, supporter une meilleure prise de </a:t>
            </a:r>
            <a:r>
              <a:rPr lang="fr-FR" sz="2000" dirty="0" err="1">
                <a:effectLst/>
                <a:latin typeface="+mj-lt"/>
                <a:cs typeface="Times New Roman" panose="02020603050405020304" pitchFamily="18" charset="0"/>
              </a:rPr>
              <a:t>décision</a:t>
            </a:r>
            <a:r>
              <a:rPr lang="fr-FR" sz="2000" dirty="0">
                <a:effectLst/>
                <a:latin typeface="+mj-lt"/>
                <a:cs typeface="Times New Roman" panose="02020603050405020304" pitchFamily="18" charset="0"/>
              </a:rPr>
              <a:t> et l’action dans l’organisation »</a:t>
            </a:r>
          </a:p>
          <a:p>
            <a:pPr algn="just"/>
            <a:endParaRPr lang="fr-FR" sz="2000" dirty="0">
              <a:latin typeface="+mj-lt"/>
              <a:cs typeface="Times New Roman" panose="02020603050405020304" pitchFamily="18" charset="0"/>
            </a:endParaRPr>
          </a:p>
          <a:p>
            <a:pPr algn="just"/>
            <a:r>
              <a:rPr lang="fr-FR" sz="2000" dirty="0">
                <a:solidFill>
                  <a:schemeClr val="dk1"/>
                </a:solidFill>
                <a:latin typeface="+mj-lt"/>
                <a:ea typeface="Calibri"/>
                <a:cs typeface="Calibri"/>
                <a:sym typeface="Calibri"/>
              </a:rPr>
              <a:t>R</a:t>
            </a:r>
            <a:r>
              <a:rPr lang="fr-FR" sz="2000" b="0" i="0" u="none" strike="noStrike" cap="none" dirty="0">
                <a:solidFill>
                  <a:schemeClr val="dk1"/>
                </a:solidFill>
                <a:effectLst/>
                <a:latin typeface="+mj-lt"/>
                <a:ea typeface="Calibri"/>
                <a:cs typeface="Calibri"/>
                <a:sym typeface="Calibri"/>
              </a:rPr>
              <a:t>egroupe toutes les pratiques destinées à anticiper les risques, détecter les opportunités pour fournir une information utile aux décideurs.</a:t>
            </a:r>
          </a:p>
          <a:p>
            <a:pPr algn="just"/>
            <a:r>
              <a:rPr lang="fr-FR" sz="2000" dirty="0">
                <a:solidFill>
                  <a:schemeClr val="dk1"/>
                </a:solidFill>
                <a:latin typeface="+mj-lt"/>
                <a:cs typeface="Calibri"/>
                <a:sym typeface="Calibri"/>
              </a:rPr>
              <a:t>Elle se base sur une </a:t>
            </a:r>
            <a:r>
              <a:rPr lang="fr-FR" sz="2000" dirty="0">
                <a:solidFill>
                  <a:schemeClr val="dk1"/>
                </a:solidFill>
                <a:latin typeface="+mj-lt"/>
                <a:cs typeface="Times New Roman" panose="02020603050405020304" pitchFamily="18" charset="0"/>
                <a:sym typeface="Calibri"/>
              </a:rPr>
              <a:t>s</a:t>
            </a:r>
            <a:r>
              <a:rPr lang="fr-FR" sz="2000" dirty="0">
                <a:latin typeface="+mj-lt"/>
                <a:cs typeface="Times New Roman" panose="02020603050405020304" pitchFamily="18" charset="0"/>
              </a:rPr>
              <a:t>urveillance active de l’environnement technologique, économique et politique pour identifier des indicateurs et  fournir des éléments pertinents à la prise de décision.</a:t>
            </a:r>
          </a:p>
          <a:p>
            <a:pPr algn="just"/>
            <a:endParaRPr lang="fr-FR" sz="2000" b="1" dirty="0">
              <a:latin typeface="Arial" panose="020B0604020202020204" pitchFamily="34" charset="0"/>
            </a:endParaRPr>
          </a:p>
        </p:txBody>
      </p:sp>
      <p:sp>
        <p:nvSpPr>
          <p:cNvPr id="12" name="ZoneTexte 11">
            <a:extLst>
              <a:ext uri="{FF2B5EF4-FFF2-40B4-BE49-F238E27FC236}">
                <a16:creationId xmlns:a16="http://schemas.microsoft.com/office/drawing/2014/main" id="{3E6EE62C-70D9-8A4A-9192-811023466E10}"/>
              </a:ext>
            </a:extLst>
          </p:cNvPr>
          <p:cNvSpPr txBox="1"/>
          <p:nvPr/>
        </p:nvSpPr>
        <p:spPr>
          <a:xfrm>
            <a:off x="2972492" y="5799169"/>
            <a:ext cx="6147513" cy="1123384"/>
          </a:xfrm>
          <a:prstGeom prst="rect">
            <a:avLst/>
          </a:prstGeom>
          <a:noFill/>
        </p:spPr>
        <p:txBody>
          <a:bodyPr wrap="square">
            <a:spAutoFit/>
          </a:bodyPr>
          <a:lstStyle/>
          <a:p>
            <a:pPr algn="just"/>
            <a:r>
              <a:rPr lang="fr-FR" sz="1100" dirty="0">
                <a:effectLst/>
                <a:cs typeface="Times New Roman" panose="02020603050405020304" pitchFamily="18" charset="0"/>
              </a:rPr>
              <a:t>Bergeron, P. &amp; Hiller, C. (2002). « </a:t>
            </a:r>
            <a:r>
              <a:rPr lang="fr-FR" sz="1100" dirty="0" err="1">
                <a:effectLst/>
                <a:cs typeface="Times New Roman" panose="02020603050405020304" pitchFamily="18" charset="0"/>
              </a:rPr>
              <a:t>Competitive</a:t>
            </a:r>
            <a:r>
              <a:rPr lang="fr-FR" sz="1100" dirty="0">
                <a:effectLst/>
                <a:cs typeface="Times New Roman" panose="02020603050405020304" pitchFamily="18" charset="0"/>
              </a:rPr>
              <a:t> Intelligence ». </a:t>
            </a:r>
            <a:r>
              <a:rPr lang="fr-FR" sz="1100" dirty="0" err="1">
                <a:effectLst/>
                <a:cs typeface="Times New Roman" panose="02020603050405020304" pitchFamily="18" charset="0"/>
              </a:rPr>
              <a:t>Annual</a:t>
            </a:r>
            <a:r>
              <a:rPr lang="fr-FR" sz="1100" dirty="0">
                <a:effectLst/>
                <a:cs typeface="Times New Roman" panose="02020603050405020304" pitchFamily="18" charset="0"/>
              </a:rPr>
              <a:t> </a:t>
            </a:r>
            <a:r>
              <a:rPr lang="fr-FR" sz="1100" dirty="0" err="1">
                <a:effectLst/>
                <a:cs typeface="Times New Roman" panose="02020603050405020304" pitchFamily="18" charset="0"/>
              </a:rPr>
              <a:t>Review</a:t>
            </a:r>
            <a:r>
              <a:rPr lang="fr-FR" sz="1100" dirty="0">
                <a:effectLst/>
                <a:cs typeface="Times New Roman" panose="02020603050405020304" pitchFamily="18" charset="0"/>
              </a:rPr>
              <a:t> for Information Science &amp; </a:t>
            </a:r>
            <a:r>
              <a:rPr lang="fr-FR" sz="1100" dirty="0" err="1">
                <a:effectLst/>
                <a:cs typeface="Times New Roman" panose="02020603050405020304" pitchFamily="18" charset="0"/>
              </a:rPr>
              <a:t>Technology</a:t>
            </a:r>
            <a:r>
              <a:rPr lang="fr-FR" sz="1100" dirty="0">
                <a:effectLst/>
                <a:cs typeface="Times New Roman" panose="02020603050405020304" pitchFamily="18" charset="0"/>
              </a:rPr>
              <a:t>, p. 353-390.</a:t>
            </a:r>
          </a:p>
          <a:p>
            <a:pPr algn="just"/>
            <a:endParaRPr lang="fr-FR" sz="1100" dirty="0">
              <a:effectLst/>
              <a:cs typeface="Times New Roman" panose="02020603050405020304" pitchFamily="18" charset="0"/>
            </a:endParaRPr>
          </a:p>
          <a:p>
            <a:pPr algn="l"/>
            <a:r>
              <a:rPr lang="fr-FR" sz="1100" dirty="0">
                <a:effectLst/>
                <a:cs typeface="Times New Roman" panose="02020603050405020304" pitchFamily="18" charset="0"/>
              </a:rPr>
              <a:t> </a:t>
            </a:r>
            <a:r>
              <a:rPr lang="fr-FR" sz="1100" b="0" i="0" dirty="0">
                <a:solidFill>
                  <a:srgbClr val="212427"/>
                </a:solidFill>
                <a:effectLst/>
              </a:rPr>
              <a:t>Veille stratégique et prise de décision : une revue de la littérature. Documentation er </a:t>
            </a:r>
            <a:r>
              <a:rPr lang="fr-FR" sz="1100" dirty="0">
                <a:solidFill>
                  <a:srgbClr val="212427"/>
                </a:solidFill>
              </a:rPr>
              <a:t>bibliothèques </a:t>
            </a:r>
            <a:r>
              <a:rPr lang="fr-FR" sz="1100" dirty="0">
                <a:solidFill>
                  <a:srgbClr val="212427"/>
                </a:solidFill>
                <a:hlinkClick r:id="rId4">
                  <a:extLst>
                    <a:ext uri="{A12FA001-AC4F-418D-AE19-62706E023703}">
                      <ahyp:hlinkClr xmlns:ahyp="http://schemas.microsoft.com/office/drawing/2018/hyperlinkcolor" val="tx"/>
                    </a:ext>
                  </a:extLst>
                </a:hlinkClick>
              </a:rPr>
              <a:t>Elsa Drevon</a:t>
            </a:r>
            <a:r>
              <a:rPr lang="fr-FR" sz="1100" dirty="0">
                <a:solidFill>
                  <a:srgbClr val="212427"/>
                </a:solidFill>
              </a:rPr>
              <a:t>, </a:t>
            </a:r>
            <a:r>
              <a:rPr lang="fr-FR" sz="1100" dirty="0">
                <a:solidFill>
                  <a:srgbClr val="212427"/>
                </a:solidFill>
                <a:hlinkClick r:id="rId5">
                  <a:extLst>
                    <a:ext uri="{A12FA001-AC4F-418D-AE19-62706E023703}">
                      <ahyp:hlinkClr xmlns:ahyp="http://schemas.microsoft.com/office/drawing/2018/hyperlinkcolor" val="tx"/>
                    </a:ext>
                  </a:extLst>
                </a:hlinkClick>
              </a:rPr>
              <a:t>Dominique Maurel</a:t>
            </a:r>
            <a:r>
              <a:rPr lang="fr-FR" sz="1100" dirty="0">
                <a:solidFill>
                  <a:srgbClr val="212427"/>
                </a:solidFill>
              </a:rPr>
              <a:t>, </a:t>
            </a:r>
            <a:r>
              <a:rPr lang="fr-FR" sz="1100" dirty="0">
                <a:solidFill>
                  <a:srgbClr val="212427"/>
                </a:solidFill>
                <a:hlinkClick r:id="rId6">
                  <a:extLst>
                    <a:ext uri="{A12FA001-AC4F-418D-AE19-62706E023703}">
                      <ahyp:hlinkClr xmlns:ahyp="http://schemas.microsoft.com/office/drawing/2018/hyperlinkcolor" val="tx"/>
                    </a:ext>
                  </a:extLst>
                </a:hlinkClick>
              </a:rPr>
              <a:t>Christine Dufour</a:t>
            </a:r>
            <a:endParaRPr lang="fr-FR" sz="1100" dirty="0">
              <a:solidFill>
                <a:srgbClr val="212427"/>
              </a:solidFill>
            </a:endParaRPr>
          </a:p>
          <a:p>
            <a:pPr algn="just"/>
            <a:endParaRPr lang="fr-FR" sz="1200" dirty="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59593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6653185D-8AF5-0049-95D3-C1A8553002BD}"/>
              </a:ext>
            </a:extLst>
          </p:cNvPr>
          <p:cNvSpPr txBox="1"/>
          <p:nvPr/>
        </p:nvSpPr>
        <p:spPr>
          <a:xfrm>
            <a:off x="1331640" y="2151727"/>
            <a:ext cx="7128792" cy="3170099"/>
          </a:xfrm>
          <a:prstGeom prst="rect">
            <a:avLst/>
          </a:prstGeom>
          <a:noFill/>
        </p:spPr>
        <p:txBody>
          <a:bodyPr wrap="square">
            <a:spAutoFit/>
          </a:bodyPr>
          <a:lstStyle/>
          <a:p>
            <a:pPr algn="just"/>
            <a:r>
              <a:rPr lang="fr-FR" sz="2000" dirty="0">
                <a:latin typeface="+mj-lt"/>
              </a:rPr>
              <a:t>Le monde est fait d'un nombre incalculable de </a:t>
            </a:r>
            <a:r>
              <a:rPr lang="fr-FR" sz="2000" dirty="0" err="1">
                <a:latin typeface="+mj-lt"/>
              </a:rPr>
              <a:t>réseaux</a:t>
            </a:r>
            <a:r>
              <a:rPr lang="fr-FR" sz="2000" dirty="0">
                <a:latin typeface="+mj-lt"/>
              </a:rPr>
              <a:t> qui relient entre eux des objets, des personnes ou des systèmes.</a:t>
            </a:r>
          </a:p>
          <a:p>
            <a:endParaRPr lang="fr-FR" sz="2000" dirty="0">
              <a:latin typeface="+mj-lt"/>
            </a:endParaRPr>
          </a:p>
          <a:p>
            <a:r>
              <a:rPr lang="fr-FR" sz="2000" dirty="0">
                <a:latin typeface="+mj-lt"/>
              </a:rPr>
              <a:t>Chaque réseau est composé de petites unités autonomes (les </a:t>
            </a:r>
            <a:r>
              <a:rPr lang="fr-FR" sz="2000" b="1" dirty="0">
                <a:latin typeface="+mj-lt"/>
              </a:rPr>
              <a:t>mailles</a:t>
            </a:r>
            <a:r>
              <a:rPr lang="fr-FR" sz="2000" dirty="0">
                <a:latin typeface="+mj-lt"/>
              </a:rPr>
              <a:t> ) qui peuvent évoluer de façon indépendante.</a:t>
            </a:r>
          </a:p>
          <a:p>
            <a:pPr algn="just"/>
            <a:endParaRPr lang="fr-FR" sz="2000" dirty="0">
              <a:latin typeface="+mj-lt"/>
            </a:endParaRPr>
          </a:p>
          <a:p>
            <a:pPr algn="just"/>
            <a:r>
              <a:rPr lang="fr-FR" sz="2000" dirty="0">
                <a:effectLst/>
                <a:latin typeface="+mj-lt"/>
              </a:rPr>
              <a:t>Les </a:t>
            </a:r>
            <a:r>
              <a:rPr lang="fr-FR" sz="2000" dirty="0" err="1">
                <a:effectLst/>
                <a:latin typeface="+mj-lt"/>
              </a:rPr>
              <a:t>éléments</a:t>
            </a:r>
            <a:r>
              <a:rPr lang="fr-FR" sz="2000" dirty="0">
                <a:effectLst/>
                <a:latin typeface="+mj-lt"/>
              </a:rPr>
              <a:t> qu'elles unissent ne sont pas fixes, et la forme </a:t>
            </a:r>
            <a:r>
              <a:rPr lang="fr-FR" sz="2000" dirty="0" err="1">
                <a:effectLst/>
                <a:latin typeface="+mj-lt"/>
              </a:rPr>
              <a:t>même</a:t>
            </a:r>
            <a:r>
              <a:rPr lang="fr-FR" sz="2000" dirty="0">
                <a:effectLst/>
                <a:latin typeface="+mj-lt"/>
              </a:rPr>
              <a:t> du </a:t>
            </a:r>
            <a:r>
              <a:rPr lang="fr-FR" sz="2000" dirty="0" err="1">
                <a:effectLst/>
                <a:latin typeface="+mj-lt"/>
              </a:rPr>
              <a:t>réseau</a:t>
            </a:r>
            <a:r>
              <a:rPr lang="fr-FR" sz="2000" dirty="0">
                <a:effectLst/>
                <a:latin typeface="+mj-lt"/>
              </a:rPr>
              <a:t> est soumise au changement : constitué d'une </a:t>
            </a:r>
            <a:r>
              <a:rPr lang="fr-FR" sz="2000" dirty="0" err="1">
                <a:effectLst/>
                <a:latin typeface="+mj-lt"/>
              </a:rPr>
              <a:t>pluralite</a:t>
            </a:r>
            <a:r>
              <a:rPr lang="fr-FR" sz="2000" dirty="0">
                <a:effectLst/>
                <a:latin typeface="+mj-lt"/>
              </a:rPr>
              <a:t>́ de petits </a:t>
            </a:r>
            <a:r>
              <a:rPr lang="fr-FR" sz="2000" dirty="0" err="1">
                <a:effectLst/>
                <a:latin typeface="+mj-lt"/>
              </a:rPr>
              <a:t>systèmes</a:t>
            </a:r>
            <a:r>
              <a:rPr lang="fr-FR" sz="2000" dirty="0">
                <a:effectLst/>
                <a:latin typeface="+mj-lt"/>
              </a:rPr>
              <a:t> </a:t>
            </a:r>
            <a:r>
              <a:rPr lang="fr-FR" sz="2000" dirty="0" err="1">
                <a:effectLst/>
                <a:latin typeface="+mj-lt"/>
              </a:rPr>
              <a:t>doués</a:t>
            </a:r>
            <a:r>
              <a:rPr lang="fr-FR" sz="2000" dirty="0">
                <a:effectLst/>
                <a:latin typeface="+mj-lt"/>
              </a:rPr>
              <a:t> chacun d'une vie autonome, il se forme, se </a:t>
            </a:r>
            <a:r>
              <a:rPr lang="fr-FR" sz="2000" dirty="0" err="1">
                <a:effectLst/>
                <a:latin typeface="+mj-lt"/>
              </a:rPr>
              <a:t>déforme</a:t>
            </a:r>
            <a:r>
              <a:rPr lang="fr-FR" sz="2000" dirty="0">
                <a:effectLst/>
                <a:latin typeface="+mj-lt"/>
              </a:rPr>
              <a:t> et se transforme sans cesse. </a:t>
            </a:r>
            <a:endParaRPr lang="fr-FR" sz="2000" dirty="0">
              <a:latin typeface="+mj-lt"/>
            </a:endParaRPr>
          </a:p>
        </p:txBody>
      </p:sp>
      <p:sp>
        <p:nvSpPr>
          <p:cNvPr id="4" name="Google Shape;122;p5">
            <a:extLst>
              <a:ext uri="{FF2B5EF4-FFF2-40B4-BE49-F238E27FC236}">
                <a16:creationId xmlns:a16="http://schemas.microsoft.com/office/drawing/2014/main" id="{75A377CD-F3D7-6248-A666-795CBB3EF513}"/>
              </a:ext>
            </a:extLst>
          </p:cNvPr>
          <p:cNvSpPr txBox="1">
            <a:spLocks/>
          </p:cNvSpPr>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Analyse des </a:t>
            </a:r>
            <a:r>
              <a:rPr lang="fr-FR" sz="2969" dirty="0" err="1">
                <a:solidFill>
                  <a:srgbClr val="F2F2F2"/>
                </a:solidFill>
                <a:latin typeface="Arial Black"/>
                <a:ea typeface="Arial Black"/>
                <a:cs typeface="Arial Black"/>
                <a:sym typeface="Arial Black"/>
              </a:rPr>
              <a:t>réseauxx</a:t>
            </a:r>
            <a:endParaRPr lang="fr-FR" sz="2969" dirty="0">
              <a:solidFill>
                <a:srgbClr val="F2F2F2"/>
              </a:solidFill>
              <a:latin typeface="Arial Black"/>
              <a:ea typeface="Arial Black"/>
              <a:cs typeface="Arial Black"/>
              <a:sym typeface="Arial Black"/>
            </a:endParaRPr>
          </a:p>
        </p:txBody>
      </p:sp>
      <p:sp>
        <p:nvSpPr>
          <p:cNvPr id="6" name="ZoneTexte 5">
            <a:extLst>
              <a:ext uri="{FF2B5EF4-FFF2-40B4-BE49-F238E27FC236}">
                <a16:creationId xmlns:a16="http://schemas.microsoft.com/office/drawing/2014/main" id="{718E8A66-4109-E943-85E8-BD5BA8854AE5}"/>
              </a:ext>
            </a:extLst>
          </p:cNvPr>
          <p:cNvSpPr txBox="1"/>
          <p:nvPr/>
        </p:nvSpPr>
        <p:spPr>
          <a:xfrm>
            <a:off x="2663280" y="6093296"/>
            <a:ext cx="6480720" cy="461665"/>
          </a:xfrm>
          <a:prstGeom prst="rect">
            <a:avLst/>
          </a:prstGeom>
          <a:noFill/>
        </p:spPr>
        <p:txBody>
          <a:bodyPr wrap="square">
            <a:spAutoFit/>
          </a:bodyPr>
          <a:lstStyle/>
          <a:p>
            <a:r>
              <a:rPr lang="fr-FR" sz="1200" dirty="0">
                <a:effectLst/>
                <a:latin typeface="Calibri" panose="020F0502020204030204" pitchFamily="34" charset="0"/>
              </a:rPr>
              <a:t>É. Durkheim, 1913‐1914, </a:t>
            </a:r>
            <a:r>
              <a:rPr lang="fr-FR" sz="1200" i="1" dirty="0">
                <a:effectLst/>
                <a:latin typeface="Calibri" panose="020F0502020204030204" pitchFamily="34" charset="0"/>
              </a:rPr>
              <a:t>Pragmatisme et sociologie. Cours </a:t>
            </a:r>
            <a:r>
              <a:rPr lang="fr-FR" sz="1200" i="1" dirty="0" err="1">
                <a:effectLst/>
                <a:latin typeface="Calibri" panose="020F0502020204030204" pitchFamily="34" charset="0"/>
              </a:rPr>
              <a:t>inédit</a:t>
            </a:r>
            <a:r>
              <a:rPr lang="fr-FR" sz="1200" i="1" dirty="0">
                <a:effectLst/>
                <a:latin typeface="Calibri" panose="020F0502020204030204" pitchFamily="34" charset="0"/>
              </a:rPr>
              <a:t> prononcé à La Sorbonne en 1913‐1914 et restitué par Armand Cuvillier d’</a:t>
            </a:r>
            <a:r>
              <a:rPr lang="fr-FR" sz="1200" i="1" dirty="0" err="1">
                <a:effectLst/>
                <a:latin typeface="Calibri" panose="020F0502020204030204" pitchFamily="34" charset="0"/>
              </a:rPr>
              <a:t>après</a:t>
            </a:r>
            <a:r>
              <a:rPr lang="fr-FR" sz="1200" i="1" dirty="0">
                <a:effectLst/>
                <a:latin typeface="Calibri" panose="020F0502020204030204" pitchFamily="34" charset="0"/>
              </a:rPr>
              <a:t> des notes d’</a:t>
            </a:r>
            <a:r>
              <a:rPr lang="fr-FR" sz="1200" i="1" dirty="0" err="1">
                <a:effectLst/>
                <a:latin typeface="Calibri" panose="020F0502020204030204" pitchFamily="34" charset="0"/>
              </a:rPr>
              <a:t>étudiants</a:t>
            </a:r>
            <a:r>
              <a:rPr lang="fr-FR" sz="1200" dirty="0">
                <a:effectLst/>
                <a:latin typeface="Calibri" panose="020F0502020204030204" pitchFamily="34" charset="0"/>
              </a:rPr>
              <a:t>, Paris, Jean </a:t>
            </a:r>
            <a:r>
              <a:rPr lang="fr-FR" sz="1200" dirty="0" err="1">
                <a:effectLst/>
                <a:latin typeface="Calibri" panose="020F0502020204030204" pitchFamily="34" charset="0"/>
              </a:rPr>
              <a:t>Vrin</a:t>
            </a:r>
            <a:r>
              <a:rPr lang="fr-FR" sz="1200" dirty="0">
                <a:effectLst/>
                <a:latin typeface="Calibri" panose="020F0502020204030204" pitchFamily="34" charset="0"/>
              </a:rPr>
              <a:t>, 1955, </a:t>
            </a:r>
            <a:endParaRPr lang="fr-FR" sz="1200" dirty="0"/>
          </a:p>
        </p:txBody>
      </p:sp>
    </p:spTree>
    <p:extLst>
      <p:ext uri="{BB962C8B-B14F-4D97-AF65-F5344CB8AC3E}">
        <p14:creationId xmlns:p14="http://schemas.microsoft.com/office/powerpoint/2010/main" val="18281032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4711DF19-0C4B-2341-85E3-FDB71D051CFE}"/>
              </a:ext>
            </a:extLst>
          </p:cNvPr>
          <p:cNvSpPr txBox="1"/>
          <p:nvPr/>
        </p:nvSpPr>
        <p:spPr>
          <a:xfrm>
            <a:off x="1084176" y="2132856"/>
            <a:ext cx="6975648" cy="2862322"/>
          </a:xfrm>
          <a:prstGeom prst="rect">
            <a:avLst/>
          </a:prstGeom>
          <a:noFill/>
        </p:spPr>
        <p:txBody>
          <a:bodyPr wrap="square">
            <a:spAutoFit/>
          </a:bodyPr>
          <a:lstStyle/>
          <a:p>
            <a:pPr algn="just"/>
            <a:r>
              <a:rPr lang="fr-FR" sz="2000" dirty="0"/>
              <a:t>L’</a:t>
            </a:r>
            <a:r>
              <a:rPr lang="fr-FR" sz="2000" b="1" dirty="0"/>
              <a:t>analyse des réseaux</a:t>
            </a:r>
            <a:r>
              <a:rPr lang="fr-FR" sz="2000" dirty="0"/>
              <a:t> est une approche qui ne s’intéresse pas seulement aux </a:t>
            </a:r>
            <a:r>
              <a:rPr lang="fr-FR" sz="2000" b="1" dirty="0"/>
              <a:t>caractéristiques des individus</a:t>
            </a:r>
            <a:r>
              <a:rPr lang="fr-FR" sz="2000" dirty="0"/>
              <a:t> (âge, profession, etc.), mais surtout aux </a:t>
            </a:r>
            <a:r>
              <a:rPr lang="fr-FR" sz="2000" b="1" dirty="0"/>
              <a:t>relations</a:t>
            </a:r>
            <a:r>
              <a:rPr lang="fr-FR" sz="2000" dirty="0"/>
              <a:t> qu’ils entretiennent entre eux.</a:t>
            </a:r>
          </a:p>
          <a:p>
            <a:pPr algn="just"/>
            <a:endParaRPr lang="fr-FR" sz="2000" dirty="0"/>
          </a:p>
          <a:p>
            <a:pPr algn="just">
              <a:buFont typeface="Arial" panose="020B0604020202020204" pitchFamily="34" charset="0"/>
              <a:buChar char="•"/>
            </a:pPr>
            <a:r>
              <a:rPr lang="fr-FR" sz="2000" dirty="0"/>
              <a:t>Elle cherche à identifier les </a:t>
            </a:r>
            <a:r>
              <a:rPr lang="fr-FR" sz="2000" b="1" dirty="0"/>
              <a:t>modèles et structures récurrentes</a:t>
            </a:r>
            <a:r>
              <a:rPr lang="fr-FR" sz="2000" dirty="0"/>
              <a:t> dans ces relations.</a:t>
            </a:r>
          </a:p>
          <a:p>
            <a:pPr algn="just">
              <a:buFont typeface="Arial" panose="020B0604020202020204" pitchFamily="34" charset="0"/>
              <a:buChar char="•"/>
            </a:pPr>
            <a:endParaRPr lang="fr-FR" sz="2000" dirty="0"/>
          </a:p>
          <a:p>
            <a:pPr algn="just">
              <a:buFont typeface="Arial" panose="020B0604020202020204" pitchFamily="34" charset="0"/>
              <a:buChar char="•"/>
            </a:pPr>
            <a:r>
              <a:rPr lang="fr-FR" sz="2000" dirty="0"/>
              <a:t>Elle permet de comprendre </a:t>
            </a:r>
            <a:r>
              <a:rPr lang="fr-FR" sz="2000" b="1" dirty="0"/>
              <a:t>comment les liens se forment, évoluent et influencent</a:t>
            </a:r>
            <a:r>
              <a:rPr lang="fr-FR" sz="2000" dirty="0"/>
              <a:t> le comportement des individus.</a:t>
            </a:r>
          </a:p>
        </p:txBody>
      </p:sp>
      <p:sp>
        <p:nvSpPr>
          <p:cNvPr id="4" name="Google Shape;122;p5">
            <a:extLst>
              <a:ext uri="{FF2B5EF4-FFF2-40B4-BE49-F238E27FC236}">
                <a16:creationId xmlns:a16="http://schemas.microsoft.com/office/drawing/2014/main" id="{4DA61E7D-4253-D041-A6F2-C533D9ADED04}"/>
              </a:ext>
            </a:extLst>
          </p:cNvPr>
          <p:cNvSpPr txBox="1">
            <a:spLocks/>
          </p:cNvSpPr>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Analyse des réseaux</a:t>
            </a:r>
          </a:p>
        </p:txBody>
      </p:sp>
    </p:spTree>
    <p:extLst>
      <p:ext uri="{BB962C8B-B14F-4D97-AF65-F5344CB8AC3E}">
        <p14:creationId xmlns:p14="http://schemas.microsoft.com/office/powerpoint/2010/main" val="358199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02EFBE6C-85C3-704D-88D6-1B4DDC3502A5}"/>
              </a:ext>
            </a:extLst>
          </p:cNvPr>
          <p:cNvSpPr txBox="1"/>
          <p:nvPr/>
        </p:nvSpPr>
        <p:spPr>
          <a:xfrm>
            <a:off x="944724" y="2636912"/>
            <a:ext cx="7254552" cy="2031325"/>
          </a:xfrm>
          <a:prstGeom prst="rect">
            <a:avLst/>
          </a:prstGeom>
          <a:noFill/>
        </p:spPr>
        <p:txBody>
          <a:bodyPr wrap="square">
            <a:spAutoFit/>
          </a:bodyPr>
          <a:lstStyle/>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L’</a:t>
            </a:r>
            <a:r>
              <a:rPr lang="fr-FR" sz="1800" b="1" dirty="0">
                <a:effectLst/>
                <a:latin typeface="Calibri" panose="020F0502020204030204" pitchFamily="34" charset="0"/>
                <a:ea typeface="Calibri" panose="020F0502020204030204" pitchFamily="34" charset="0"/>
                <a:cs typeface="Times New Roman" panose="02020603050405020304" pitchFamily="18" charset="0"/>
              </a:rPr>
              <a:t>analyse de réseaux</a:t>
            </a:r>
            <a:r>
              <a:rPr lang="fr-FR" sz="1800" dirty="0">
                <a:effectLst/>
                <a:latin typeface="Calibri" panose="020F0502020204030204" pitchFamily="34" charset="0"/>
                <a:ea typeface="Calibri" panose="020F0502020204030204" pitchFamily="34" charset="0"/>
                <a:cs typeface="Times New Roman" panose="02020603050405020304" pitchFamily="18" charset="0"/>
              </a:rPr>
              <a:t> (ou Social Network </a:t>
            </a:r>
            <a:r>
              <a:rPr lang="fr-FR" sz="1800" dirty="0" err="1">
                <a:effectLst/>
                <a:latin typeface="Calibri" panose="020F0502020204030204" pitchFamily="34" charset="0"/>
                <a:ea typeface="Calibri" panose="020F0502020204030204" pitchFamily="34" charset="0"/>
                <a:cs typeface="Times New Roman" panose="02020603050405020304" pitchFamily="18" charset="0"/>
              </a:rPr>
              <a:t>Analysis</a:t>
            </a:r>
            <a:r>
              <a:rPr lang="fr-FR" sz="1800" dirty="0">
                <a:effectLst/>
                <a:latin typeface="Calibri" panose="020F0502020204030204" pitchFamily="34" charset="0"/>
                <a:ea typeface="Calibri" panose="020F0502020204030204" pitchFamily="34" charset="0"/>
                <a:cs typeface="Times New Roman" panose="02020603050405020304" pitchFamily="18" charset="0"/>
              </a:rPr>
              <a:t>) est une méthode qui permet de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modéliser et analyser les relations entre entités</a:t>
            </a:r>
            <a:r>
              <a:rPr lang="fr-FR" sz="1800" dirty="0">
                <a:effectLst/>
                <a:latin typeface="Calibri" panose="020F0502020204030204" pitchFamily="34" charset="0"/>
                <a:ea typeface="Calibri" panose="020F0502020204030204" pitchFamily="34" charset="0"/>
                <a:cs typeface="Times New Roman" panose="02020603050405020304" pitchFamily="18" charset="0"/>
              </a:rPr>
              <a:t>. Elle repose sur la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théorie des graphes</a:t>
            </a:r>
            <a:r>
              <a:rPr lang="fr-FR" sz="1800" dirty="0">
                <a:effectLst/>
                <a:latin typeface="Calibri" panose="020F0502020204030204" pitchFamily="34" charset="0"/>
                <a:ea typeface="Calibri" panose="020F0502020204030204" pitchFamily="34" charset="0"/>
                <a:cs typeface="Times New Roman" panose="02020603050405020304" pitchFamily="18" charset="0"/>
              </a:rPr>
              <a:t>, formalisée par Euler au XVIIIe siècle.</a:t>
            </a:r>
          </a:p>
          <a:p>
            <a:pPr algn="just"/>
            <a:endParaRPr lang="fr-FR" dirty="0">
              <a:latin typeface="Calibri" panose="020F0502020204030204" pitchFamily="34" charset="0"/>
              <a:ea typeface="Calibri" panose="020F0502020204030204" pitchFamily="34" charset="0"/>
              <a:cs typeface="Times New Roman" panose="02020603050405020304" pitchFamily="18" charset="0"/>
            </a:endParaRPr>
          </a:p>
          <a:p>
            <a:pPr algn="just">
              <a:buClr>
                <a:srgbClr val="000000"/>
              </a:buClr>
              <a:buSzPts val="2400"/>
            </a:pPr>
            <a:r>
              <a:rPr lang="fr-FR" sz="1800" dirty="0">
                <a:solidFill>
                  <a:schemeClr val="dk1"/>
                </a:solidFill>
                <a:latin typeface="+mj-lt"/>
                <a:cs typeface="Times New Roman"/>
              </a:rPr>
              <a:t>L’approche par les graphes offre une vue synthétique des données et des relations qui les lient</a:t>
            </a:r>
          </a:p>
          <a:p>
            <a:pPr algn="just">
              <a:buClr>
                <a:srgbClr val="000000"/>
              </a:buClr>
              <a:buSzPts val="2400"/>
            </a:pPr>
            <a:endParaRPr lang="fr-FR" sz="1800" dirty="0">
              <a:solidFill>
                <a:schemeClr val="dk1"/>
              </a:solidFill>
              <a:latin typeface="+mj-lt"/>
              <a:cs typeface="Times New Roman"/>
            </a:endParaRPr>
          </a:p>
        </p:txBody>
      </p:sp>
      <p:sp>
        <p:nvSpPr>
          <p:cNvPr id="9" name="Google Shape;122;p5">
            <a:extLst>
              <a:ext uri="{FF2B5EF4-FFF2-40B4-BE49-F238E27FC236}">
                <a16:creationId xmlns:a16="http://schemas.microsoft.com/office/drawing/2014/main" id="{C946A5C5-0C60-3F49-9BF8-5E531D5BE200}"/>
              </a:ext>
            </a:extLst>
          </p:cNvPr>
          <p:cNvSpPr txBox="1">
            <a:spLocks noGrp="1"/>
          </p:cNvSpPr>
          <p:nvPr>
            <p:ph type="title"/>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Network Data </a:t>
            </a:r>
            <a:r>
              <a:rPr lang="fr-FR" sz="2969" dirty="0" err="1">
                <a:solidFill>
                  <a:srgbClr val="F2F2F2"/>
                </a:solidFill>
                <a:latin typeface="Arial Black"/>
                <a:ea typeface="Arial Black"/>
                <a:cs typeface="Arial Black"/>
                <a:sym typeface="Arial Black"/>
              </a:rPr>
              <a:t>Analysis</a:t>
            </a:r>
            <a:r>
              <a:rPr lang="fr-FR" sz="2969" dirty="0">
                <a:solidFill>
                  <a:srgbClr val="F2F2F2"/>
                </a:solidFill>
                <a:latin typeface="Arial Black"/>
                <a:ea typeface="Arial Black"/>
                <a:cs typeface="Arial Black"/>
                <a:sym typeface="Arial Black"/>
              </a:rPr>
              <a:t>.</a:t>
            </a:r>
            <a:endParaRPr sz="2969"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1838428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5"/>
          <p:cNvSpPr txBox="1">
            <a:spLocks noGrp="1"/>
          </p:cNvSpPr>
          <p:nvPr>
            <p:ph type="title"/>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Network Data </a:t>
            </a:r>
            <a:r>
              <a:rPr lang="fr-FR" sz="2969" dirty="0" err="1">
                <a:solidFill>
                  <a:srgbClr val="F2F2F2"/>
                </a:solidFill>
                <a:latin typeface="Arial Black"/>
                <a:ea typeface="Arial Black"/>
                <a:cs typeface="Arial Black"/>
                <a:sym typeface="Arial Black"/>
              </a:rPr>
              <a:t>Analysis</a:t>
            </a:r>
            <a:endParaRPr sz="2969" dirty="0">
              <a:solidFill>
                <a:srgbClr val="F2F2F2"/>
              </a:solidFill>
              <a:latin typeface="Arial Black"/>
              <a:ea typeface="Arial Black"/>
              <a:cs typeface="Arial Black"/>
              <a:sym typeface="Arial Black"/>
            </a:endParaRPr>
          </a:p>
        </p:txBody>
      </p:sp>
      <p:pic>
        <p:nvPicPr>
          <p:cNvPr id="123" name="Google Shape;123;p5"/>
          <p:cNvPicPr preferRelativeResize="0"/>
          <p:nvPr/>
        </p:nvPicPr>
        <p:blipFill rotWithShape="1">
          <a:blip r:embed="rId3">
            <a:alphaModFix/>
          </a:blip>
          <a:srcRect/>
          <a:stretch/>
        </p:blipFill>
        <p:spPr>
          <a:xfrm>
            <a:off x="287861" y="1836725"/>
            <a:ext cx="2586305" cy="2652963"/>
          </a:xfrm>
          <a:prstGeom prst="rect">
            <a:avLst/>
          </a:prstGeom>
          <a:noFill/>
          <a:ln>
            <a:noFill/>
          </a:ln>
        </p:spPr>
      </p:pic>
      <p:sp>
        <p:nvSpPr>
          <p:cNvPr id="125" name="Google Shape;125;p5"/>
          <p:cNvSpPr txBox="1"/>
          <p:nvPr/>
        </p:nvSpPr>
        <p:spPr>
          <a:xfrm>
            <a:off x="1225069" y="4520795"/>
            <a:ext cx="2001329" cy="276969"/>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fr-FR" sz="1350" i="1">
                <a:solidFill>
                  <a:srgbClr val="FF0000"/>
                </a:solidFill>
                <a:latin typeface="Calibri"/>
                <a:ea typeface="Calibri"/>
                <a:cs typeface="Calibri"/>
                <a:sym typeface="Calibri"/>
              </a:rPr>
              <a:t>Donnée (acteurs, nœuds)</a:t>
            </a:r>
            <a:endParaRPr sz="1050">
              <a:solidFill>
                <a:srgbClr val="000000"/>
              </a:solidFill>
              <a:latin typeface="Arial"/>
              <a:ea typeface="Arial"/>
              <a:cs typeface="Arial"/>
              <a:sym typeface="Arial"/>
            </a:endParaRPr>
          </a:p>
        </p:txBody>
      </p:sp>
      <p:sp>
        <p:nvSpPr>
          <p:cNvPr id="126" name="Google Shape;126;p5"/>
          <p:cNvSpPr txBox="1"/>
          <p:nvPr/>
        </p:nvSpPr>
        <p:spPr>
          <a:xfrm>
            <a:off x="425020" y="4864355"/>
            <a:ext cx="1938904" cy="484718"/>
          </a:xfrm>
          <a:prstGeom prst="rect">
            <a:avLst/>
          </a:prstGeom>
          <a:noFill/>
          <a:ln>
            <a:noFill/>
          </a:ln>
        </p:spPr>
        <p:txBody>
          <a:bodyPr spcFirstLastPara="1" wrap="square" lIns="68569" tIns="34275" rIns="68569" bIns="34275" anchor="t" anchorCtr="0">
            <a:spAutoFit/>
          </a:bodyPr>
          <a:lstStyle/>
          <a:p>
            <a:pPr>
              <a:buClr>
                <a:srgbClr val="000000"/>
              </a:buClr>
              <a:buSzPts val="1800"/>
            </a:pPr>
            <a:r>
              <a:rPr lang="fr-FR" sz="1350" i="1">
                <a:solidFill>
                  <a:srgbClr val="FF0000"/>
                </a:solidFill>
                <a:latin typeface="Calibri"/>
                <a:ea typeface="Calibri"/>
                <a:cs typeface="Calibri"/>
                <a:sym typeface="Calibri"/>
              </a:rPr>
              <a:t>Lien entre les données (relation)</a:t>
            </a:r>
            <a:endParaRPr sz="1350" i="1">
              <a:solidFill>
                <a:srgbClr val="FF0000"/>
              </a:solidFill>
              <a:latin typeface="Calibri"/>
              <a:ea typeface="Calibri"/>
              <a:cs typeface="Calibri"/>
              <a:sym typeface="Calibri"/>
            </a:endParaRPr>
          </a:p>
        </p:txBody>
      </p:sp>
      <p:cxnSp>
        <p:nvCxnSpPr>
          <p:cNvPr id="127" name="Google Shape;127;p5"/>
          <p:cNvCxnSpPr/>
          <p:nvPr/>
        </p:nvCxnSpPr>
        <p:spPr>
          <a:xfrm rot="10800000" flipH="1">
            <a:off x="660862" y="4049337"/>
            <a:ext cx="211975" cy="799104"/>
          </a:xfrm>
          <a:prstGeom prst="straightConnector1">
            <a:avLst/>
          </a:prstGeom>
          <a:noFill/>
          <a:ln w="19050" cap="flat" cmpd="sng">
            <a:solidFill>
              <a:srgbClr val="FF0000"/>
            </a:solidFill>
            <a:prstDash val="solid"/>
            <a:miter lim="800000"/>
            <a:headEnd type="none" w="sm" len="sm"/>
            <a:tailEnd type="triangle" w="med" len="med"/>
          </a:ln>
        </p:spPr>
      </p:cxnSp>
      <p:cxnSp>
        <p:nvCxnSpPr>
          <p:cNvPr id="128" name="Google Shape;128;p5"/>
          <p:cNvCxnSpPr/>
          <p:nvPr/>
        </p:nvCxnSpPr>
        <p:spPr>
          <a:xfrm rot="10800000" flipH="1">
            <a:off x="1930821" y="4307724"/>
            <a:ext cx="253076" cy="200915"/>
          </a:xfrm>
          <a:prstGeom prst="straightConnector1">
            <a:avLst/>
          </a:prstGeom>
          <a:noFill/>
          <a:ln w="9525" cap="flat" cmpd="sng">
            <a:solidFill>
              <a:srgbClr val="FF0000"/>
            </a:solidFill>
            <a:prstDash val="solid"/>
            <a:miter lim="800000"/>
            <a:headEnd type="none" w="sm" len="sm"/>
            <a:tailEnd type="triangle" w="med" len="med"/>
          </a:ln>
        </p:spPr>
      </p:cxnSp>
      <p:sp>
        <p:nvSpPr>
          <p:cNvPr id="129" name="Google Shape;129;p5"/>
          <p:cNvSpPr txBox="1"/>
          <p:nvPr/>
        </p:nvSpPr>
        <p:spPr>
          <a:xfrm>
            <a:off x="3578630" y="2014179"/>
            <a:ext cx="5249488" cy="3454762"/>
          </a:xfrm>
          <a:prstGeom prst="rect">
            <a:avLst/>
          </a:prstGeom>
          <a:noFill/>
          <a:ln>
            <a:noFill/>
          </a:ln>
        </p:spPr>
        <p:txBody>
          <a:bodyPr spcFirstLastPara="1" wrap="square" lIns="68569" tIns="34275" rIns="68569" bIns="34275" anchor="t" anchorCtr="0">
            <a:spAutoFit/>
          </a:bodyPr>
          <a:lstStyle/>
          <a:p>
            <a:pPr algn="just"/>
            <a:r>
              <a:rPr lang="fr-FR" sz="2000" dirty="0">
                <a:effectLst/>
                <a:latin typeface="+mj-lt"/>
                <a:ea typeface="Times New Roman" panose="02020603050405020304" pitchFamily="18" charset="0"/>
                <a:cs typeface="Times New Roman" panose="02020603050405020304" pitchFamily="18" charset="0"/>
              </a:rPr>
              <a:t>En cartographie de l'information, on modélise les données comme un </a:t>
            </a:r>
            <a:r>
              <a:rPr lang="fr-FR" sz="2000" b="1" dirty="0">
                <a:effectLst/>
                <a:latin typeface="+mj-lt"/>
                <a:ea typeface="Times New Roman" panose="02020603050405020304" pitchFamily="18" charset="0"/>
                <a:cs typeface="Times New Roman" panose="02020603050405020304" pitchFamily="18" charset="0"/>
              </a:rPr>
              <a:t>graphe</a:t>
            </a:r>
            <a:r>
              <a:rPr lang="fr-FR" sz="2000" dirty="0">
                <a:effectLst/>
                <a:latin typeface="+mj-lt"/>
                <a:ea typeface="Times New Roman" panose="02020603050405020304" pitchFamily="18" charset="0"/>
                <a:cs typeface="Times New Roman" panose="02020603050405020304" pitchFamily="18" charset="0"/>
              </a:rPr>
              <a:t> composé de </a:t>
            </a:r>
            <a:r>
              <a:rPr lang="fr-FR" sz="2000" b="1" dirty="0">
                <a:effectLst/>
                <a:latin typeface="+mj-lt"/>
                <a:ea typeface="Times New Roman" panose="02020603050405020304" pitchFamily="18" charset="0"/>
                <a:cs typeface="Times New Roman" panose="02020603050405020304" pitchFamily="18" charset="0"/>
              </a:rPr>
              <a:t>nœuds</a:t>
            </a:r>
            <a:r>
              <a:rPr lang="fr-FR" sz="2000" dirty="0">
                <a:effectLst/>
                <a:latin typeface="+mj-lt"/>
                <a:ea typeface="Times New Roman" panose="02020603050405020304" pitchFamily="18" charset="0"/>
                <a:cs typeface="Times New Roman" panose="02020603050405020304" pitchFamily="18" charset="0"/>
              </a:rPr>
              <a:t> (les entités : entreprises, auteurs, mots-clés, produits, etc.) et de </a:t>
            </a:r>
            <a:r>
              <a:rPr lang="fr-FR" sz="2000" b="1" dirty="0">
                <a:effectLst/>
                <a:latin typeface="+mj-lt"/>
                <a:ea typeface="Times New Roman" panose="02020603050405020304" pitchFamily="18" charset="0"/>
                <a:cs typeface="Times New Roman" panose="02020603050405020304" pitchFamily="18" charset="0"/>
              </a:rPr>
              <a:t>liens</a:t>
            </a:r>
            <a:r>
              <a:rPr lang="fr-FR" sz="2000" dirty="0">
                <a:effectLst/>
                <a:latin typeface="+mj-lt"/>
                <a:ea typeface="Times New Roman" panose="02020603050405020304" pitchFamily="18" charset="0"/>
                <a:cs typeface="Times New Roman" panose="02020603050405020304" pitchFamily="18" charset="0"/>
              </a:rPr>
              <a:t> (les relations entre les </a:t>
            </a:r>
            <a:r>
              <a:rPr lang="fr-FR" sz="2000" dirty="0" err="1">
                <a:effectLst/>
                <a:latin typeface="+mj-lt"/>
                <a:ea typeface="Times New Roman" panose="02020603050405020304" pitchFamily="18" charset="0"/>
                <a:cs typeface="Times New Roman" panose="02020603050405020304" pitchFamily="18" charset="0"/>
              </a:rPr>
              <a:t>noeuds</a:t>
            </a:r>
            <a:r>
              <a:rPr lang="fr-FR" sz="2000" dirty="0">
                <a:effectLst/>
                <a:latin typeface="+mj-lt"/>
                <a:ea typeface="Times New Roman" panose="02020603050405020304" pitchFamily="18" charset="0"/>
                <a:cs typeface="Times New Roman" panose="02020603050405020304" pitchFamily="18" charset="0"/>
              </a:rPr>
              <a:t> : collaboration, concurrence, citation, </a:t>
            </a:r>
            <a:r>
              <a:rPr lang="fr-FR" sz="2000" dirty="0" err="1">
                <a:effectLst/>
                <a:latin typeface="+mj-lt"/>
                <a:ea typeface="Times New Roman" panose="02020603050405020304" pitchFamily="18" charset="0"/>
                <a:cs typeface="Times New Roman" panose="02020603050405020304" pitchFamily="18" charset="0"/>
              </a:rPr>
              <a:t>co-occurrence</a:t>
            </a:r>
            <a:r>
              <a:rPr lang="fr-FR" sz="2000" dirty="0">
                <a:effectLst/>
                <a:latin typeface="+mj-lt"/>
                <a:ea typeface="Times New Roman" panose="02020603050405020304" pitchFamily="18" charset="0"/>
                <a:cs typeface="Times New Roman" panose="02020603050405020304" pitchFamily="18" charset="0"/>
              </a:rPr>
              <a:t>, etc.) </a:t>
            </a:r>
          </a:p>
          <a:p>
            <a:pPr algn="just"/>
            <a:endParaRPr lang="fr-FR" sz="2000" dirty="0">
              <a:effectLst/>
              <a:latin typeface="+mj-lt"/>
              <a:ea typeface="Calibri" panose="020F0502020204030204" pitchFamily="34" charset="0"/>
              <a:cs typeface="Times New Roman" panose="02020603050405020304" pitchFamily="18" charset="0"/>
            </a:endParaRPr>
          </a:p>
          <a:p>
            <a:pPr algn="just">
              <a:buClr>
                <a:srgbClr val="000000"/>
              </a:buClr>
              <a:buSzPts val="2400"/>
            </a:pPr>
            <a:endParaRPr lang="fr-FR" sz="2000" dirty="0">
              <a:solidFill>
                <a:schemeClr val="dk1"/>
              </a:solidFill>
              <a:latin typeface="+mj-lt"/>
              <a:cs typeface="Times New Roman"/>
              <a:sym typeface="Times New Roman"/>
            </a:endParaRPr>
          </a:p>
          <a:p>
            <a:pPr algn="just">
              <a:buClr>
                <a:srgbClr val="000000"/>
              </a:buClr>
              <a:buSzPts val="2400"/>
            </a:pPr>
            <a:r>
              <a:rPr lang="fr-FR" sz="2000" dirty="0">
                <a:solidFill>
                  <a:schemeClr val="dk1"/>
                </a:solidFill>
                <a:latin typeface="+mj-lt"/>
                <a:cs typeface="Times New Roman"/>
                <a:sym typeface="Times New Roman"/>
              </a:rPr>
              <a:t>Objectif: analyser et visualiser un réseau de données (network data)</a:t>
            </a:r>
          </a:p>
          <a:p>
            <a:pPr algn="just">
              <a:buClr>
                <a:srgbClr val="000000"/>
              </a:buClr>
              <a:buSzPts val="2400"/>
            </a:pPr>
            <a:endParaRPr lang="fr-FR" sz="2000" dirty="0">
              <a:solidFill>
                <a:schemeClr val="dk1"/>
              </a:solidFill>
              <a:latin typeface="+mj-lt"/>
              <a:cs typeface="Times New Roman"/>
              <a:sym typeface="Times New Roman"/>
            </a:endParaRPr>
          </a:p>
        </p:txBody>
      </p:sp>
    </p:spTree>
    <p:extLst>
      <p:ext uri="{BB962C8B-B14F-4D97-AF65-F5344CB8AC3E}">
        <p14:creationId xmlns:p14="http://schemas.microsoft.com/office/powerpoint/2010/main" val="41479359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6A89B22-AD41-DF4B-8A68-E0EC0E118F67}"/>
              </a:ext>
            </a:extLst>
          </p:cNvPr>
          <p:cNvSpPr txBox="1"/>
          <p:nvPr/>
        </p:nvSpPr>
        <p:spPr>
          <a:xfrm>
            <a:off x="755576" y="1484784"/>
            <a:ext cx="7200800" cy="4093428"/>
          </a:xfrm>
          <a:prstGeom prst="rect">
            <a:avLst/>
          </a:prstGeom>
          <a:noFill/>
        </p:spPr>
        <p:txBody>
          <a:bodyPr wrap="square">
            <a:spAutoFit/>
          </a:bodyPr>
          <a:lstStyle/>
          <a:p>
            <a:pPr marL="342900" indent="-342900" algn="just" fontAlgn="auto">
              <a:buFont typeface="Wingdings" pitchFamily="2" charset="2"/>
              <a:buChar char="ü"/>
            </a:pPr>
            <a:r>
              <a:rPr lang="fr-FR" sz="2000" dirty="0">
                <a:effectLst/>
              </a:rPr>
              <a:t>Un point </a:t>
            </a:r>
            <a:r>
              <a:rPr lang="fr-FR" sz="2000" dirty="0" err="1">
                <a:effectLst/>
              </a:rPr>
              <a:t>représente</a:t>
            </a:r>
            <a:r>
              <a:rPr lang="fr-FR" sz="2000" dirty="0">
                <a:effectLst/>
              </a:rPr>
              <a:t> une position dans le plan, sa signification est </a:t>
            </a:r>
            <a:r>
              <a:rPr lang="fr-FR" sz="2000" dirty="0" err="1">
                <a:effectLst/>
              </a:rPr>
              <a:t>indépendante</a:t>
            </a:r>
            <a:r>
              <a:rPr lang="fr-FR" sz="2000" dirty="0">
                <a:effectLst/>
              </a:rPr>
              <a:t> de la taille et de la forme du signe qui le rend visible. </a:t>
            </a:r>
          </a:p>
          <a:p>
            <a:pPr marL="342900" indent="-342900" algn="just" fontAlgn="auto">
              <a:buFont typeface="Wingdings" pitchFamily="2" charset="2"/>
              <a:buChar char="ü"/>
            </a:pPr>
            <a:r>
              <a:rPr lang="fr-FR" sz="2000" dirty="0">
                <a:effectLst/>
              </a:rPr>
              <a:t>Une ligne </a:t>
            </a:r>
            <a:r>
              <a:rPr lang="fr-FR" sz="2000" dirty="0" err="1">
                <a:effectLst/>
              </a:rPr>
              <a:t>représente</a:t>
            </a:r>
            <a:r>
              <a:rPr lang="fr-FR" sz="2000" dirty="0">
                <a:effectLst/>
              </a:rPr>
              <a:t> un </a:t>
            </a:r>
            <a:r>
              <a:rPr lang="fr-FR" sz="2000" dirty="0" err="1">
                <a:effectLst/>
              </a:rPr>
              <a:t>phénomène</a:t>
            </a:r>
            <a:r>
              <a:rPr lang="fr-FR" sz="2000" dirty="0">
                <a:effectLst/>
              </a:rPr>
              <a:t> qui a une longueur mesurable mais pas une aire. Sa signification est </a:t>
            </a:r>
            <a:r>
              <a:rPr lang="fr-FR" sz="2000" dirty="0" err="1">
                <a:effectLst/>
              </a:rPr>
              <a:t>indépendante</a:t>
            </a:r>
            <a:r>
              <a:rPr lang="fr-FR" sz="2000" dirty="0">
                <a:effectLst/>
              </a:rPr>
              <a:t> de l’</a:t>
            </a:r>
            <a:r>
              <a:rPr lang="fr-FR" sz="2000" dirty="0" err="1">
                <a:effectLst/>
              </a:rPr>
              <a:t>épaisseur</a:t>
            </a:r>
            <a:r>
              <a:rPr lang="fr-FR" sz="2000" dirty="0">
                <a:effectLst/>
              </a:rPr>
              <a:t> et des </a:t>
            </a:r>
            <a:r>
              <a:rPr lang="fr-FR" sz="2000" dirty="0" err="1">
                <a:effectLst/>
              </a:rPr>
              <a:t>caractéristques</a:t>
            </a:r>
            <a:r>
              <a:rPr lang="fr-FR" sz="2000" dirty="0">
                <a:effectLst/>
              </a:rPr>
              <a:t> du trait qui la rend visibles. (lien, </a:t>
            </a:r>
            <a:r>
              <a:rPr lang="fr-FR" sz="2000" dirty="0" err="1">
                <a:effectLst/>
              </a:rPr>
              <a:t>frontière</a:t>
            </a:r>
            <a:r>
              <a:rPr lang="fr-FR" sz="2000" dirty="0">
                <a:effectLst/>
              </a:rPr>
              <a:t>) </a:t>
            </a:r>
          </a:p>
          <a:p>
            <a:pPr marL="342900" indent="-342900" algn="just" fontAlgn="auto">
              <a:buFont typeface="Wingdings" pitchFamily="2" charset="2"/>
              <a:buChar char="ü"/>
            </a:pPr>
            <a:r>
              <a:rPr lang="fr-FR" sz="2000" dirty="0">
                <a:effectLst/>
              </a:rPr>
              <a:t>Une surface </a:t>
            </a:r>
            <a:r>
              <a:rPr lang="fr-FR" sz="2000" dirty="0" err="1">
                <a:effectLst/>
              </a:rPr>
              <a:t>représente</a:t>
            </a:r>
            <a:r>
              <a:rPr lang="fr-FR" sz="2000" dirty="0">
                <a:effectLst/>
              </a:rPr>
              <a:t> quelque chose qui a une taille mesurable, </a:t>
            </a:r>
            <a:r>
              <a:rPr lang="fr-FR" sz="2000" dirty="0" err="1">
                <a:effectLst/>
              </a:rPr>
              <a:t>indiquée</a:t>
            </a:r>
            <a:r>
              <a:rPr lang="fr-FR" sz="2000" dirty="0">
                <a:effectLst/>
              </a:rPr>
              <a:t> par l’aire couverte. Une aire peut changer de position, mais pas de taille, d’orientation ou de forme sans que cela affecte la signification </a:t>
            </a:r>
            <a:r>
              <a:rPr lang="fr-FR" sz="2000" dirty="0" err="1">
                <a:effectLst/>
              </a:rPr>
              <a:t>perçue</a:t>
            </a:r>
            <a:r>
              <a:rPr lang="fr-FR" sz="2000" dirty="0">
                <a:effectLst/>
              </a:rPr>
              <a:t>. </a:t>
            </a:r>
          </a:p>
          <a:p>
            <a:pPr algn="just" fontAlgn="auto">
              <a:buFont typeface="Arial" panose="020B0604020202020204" pitchFamily="34" charset="0"/>
              <a:buChar char="•"/>
            </a:pPr>
            <a:endParaRPr lang="fr-FR" sz="2000" dirty="0"/>
          </a:p>
          <a:p>
            <a:pPr algn="r" fontAlgn="auto"/>
            <a:r>
              <a:rPr lang="fr-FR" sz="2000" dirty="0">
                <a:effectLst/>
              </a:rPr>
              <a:t>Sémiologie graphique  J Bertin 1965</a:t>
            </a:r>
          </a:p>
        </p:txBody>
      </p:sp>
      <p:sp>
        <p:nvSpPr>
          <p:cNvPr id="4" name="Google Shape;122;p5">
            <a:extLst>
              <a:ext uri="{FF2B5EF4-FFF2-40B4-BE49-F238E27FC236}">
                <a16:creationId xmlns:a16="http://schemas.microsoft.com/office/drawing/2014/main" id="{4E433510-EC0C-6D49-B5CC-B7E22A8B674E}"/>
              </a:ext>
            </a:extLst>
          </p:cNvPr>
          <p:cNvSpPr txBox="1">
            <a:spLocks/>
          </p:cNvSpPr>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Eléments de la </a:t>
            </a:r>
            <a:r>
              <a:rPr lang="fr-FR" sz="2969" dirty="0" err="1">
                <a:solidFill>
                  <a:srgbClr val="F2F2F2"/>
                </a:solidFill>
                <a:latin typeface="Arial Black"/>
                <a:ea typeface="Arial Black"/>
                <a:cs typeface="Arial Black"/>
                <a:sym typeface="Arial Black"/>
              </a:rPr>
              <a:t>visulaisation</a:t>
            </a:r>
            <a:endParaRPr lang="fr-FR" sz="2969"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2510413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661F50-E923-BB4A-B723-55F545BEE171}"/>
              </a:ext>
            </a:extLst>
          </p:cNvPr>
          <p:cNvSpPr txBox="1"/>
          <p:nvPr/>
        </p:nvSpPr>
        <p:spPr>
          <a:xfrm>
            <a:off x="971600" y="1988840"/>
            <a:ext cx="6984776" cy="5109091"/>
          </a:xfrm>
          <a:prstGeom prst="rect">
            <a:avLst/>
          </a:prstGeom>
          <a:noFill/>
        </p:spPr>
        <p:txBody>
          <a:bodyPr wrap="square">
            <a:spAutoFit/>
          </a:bodyPr>
          <a:lstStyle/>
          <a:p>
            <a:r>
              <a:rPr lang="fr-FR" dirty="0"/>
              <a:t>Un </a:t>
            </a:r>
            <a:r>
              <a:rPr lang="fr-FR" b="1" dirty="0"/>
              <a:t>graphe</a:t>
            </a:r>
            <a:r>
              <a:rPr lang="fr-FR" dirty="0"/>
              <a:t> est une structure mathématique qui permet de représenter des relations entre objets.</a:t>
            </a:r>
          </a:p>
          <a:p>
            <a:pPr>
              <a:buFont typeface="Arial" panose="020B0604020202020204" pitchFamily="34" charset="0"/>
              <a:buChar char="•"/>
            </a:pPr>
            <a:r>
              <a:rPr lang="fr-FR" b="1" dirty="0"/>
              <a:t>Sommet (ou nœud)</a:t>
            </a:r>
            <a:r>
              <a:rPr lang="fr-FR" dirty="0"/>
              <a:t> = un point (ex. une personne, un ordinateur).</a:t>
            </a:r>
          </a:p>
          <a:p>
            <a:pPr>
              <a:buFont typeface="Arial" panose="020B0604020202020204" pitchFamily="34" charset="0"/>
              <a:buChar char="•"/>
            </a:pPr>
            <a:r>
              <a:rPr lang="fr-FR" b="1" dirty="0"/>
              <a:t>Arête</a:t>
            </a:r>
            <a:r>
              <a:rPr lang="fr-FR" dirty="0"/>
              <a:t> = une ligne qui relie deux sommets (ex. une amitié, une connexion réseau).</a:t>
            </a:r>
          </a:p>
          <a:p>
            <a:pPr>
              <a:buFont typeface="Arial" panose="020B0604020202020204" pitchFamily="34" charset="0"/>
              <a:buChar char="•"/>
            </a:pPr>
            <a:r>
              <a:rPr lang="fr-FR" dirty="0"/>
              <a:t>Si deux sommets sont reliés, on dit qu’ils sont </a:t>
            </a:r>
            <a:r>
              <a:rPr lang="fr-FR" b="1" dirty="0"/>
              <a:t>adjacents</a:t>
            </a:r>
            <a:r>
              <a:rPr lang="fr-FR" dirty="0"/>
              <a:t>.</a:t>
            </a:r>
          </a:p>
          <a:p>
            <a:pPr>
              <a:buFont typeface="Arial" panose="020B0604020202020204" pitchFamily="34" charset="0"/>
              <a:buChar char="•"/>
            </a:pPr>
            <a:r>
              <a:rPr lang="fr-FR" dirty="0"/>
              <a:t>On note un graphe </a:t>
            </a:r>
            <a:r>
              <a:rPr lang="fr-FR" b="1" dirty="0"/>
              <a:t>G(V, E)</a:t>
            </a:r>
            <a:r>
              <a:rPr lang="fr-FR" dirty="0"/>
              <a:t> :</a:t>
            </a:r>
          </a:p>
          <a:p>
            <a:pPr marL="742950" lvl="1" indent="-285750">
              <a:buFont typeface="Arial" panose="020B0604020202020204" pitchFamily="34" charset="0"/>
              <a:buChar char="•"/>
            </a:pPr>
            <a:r>
              <a:rPr lang="fr-FR" b="1" dirty="0"/>
              <a:t>V</a:t>
            </a:r>
            <a:r>
              <a:rPr lang="fr-FR" dirty="0"/>
              <a:t> = l’ensemble des sommets,</a:t>
            </a:r>
          </a:p>
          <a:p>
            <a:pPr marL="742950" lvl="1" indent="-285750">
              <a:buFont typeface="Arial" panose="020B0604020202020204" pitchFamily="34" charset="0"/>
              <a:buChar char="•"/>
            </a:pPr>
            <a:r>
              <a:rPr lang="fr-FR" b="1" dirty="0"/>
              <a:t>E</a:t>
            </a:r>
            <a:r>
              <a:rPr lang="fr-FR" dirty="0"/>
              <a:t> = l’ensemble des arêtes.</a:t>
            </a:r>
          </a:p>
          <a:p>
            <a:pPr>
              <a:buFont typeface="Arial" panose="020B0604020202020204" pitchFamily="34" charset="0"/>
              <a:buChar char="•"/>
            </a:pPr>
            <a:r>
              <a:rPr lang="fr-FR" b="1" dirty="0"/>
              <a:t>L’ordre du graphe</a:t>
            </a:r>
            <a:r>
              <a:rPr lang="fr-FR" dirty="0"/>
              <a:t> = le nombre de sommets.</a:t>
            </a:r>
          </a:p>
          <a:p>
            <a:endParaRPr lang="fr-FR" dirty="0"/>
          </a:p>
          <a:p>
            <a:pPr>
              <a:buFont typeface="Arial" panose="020B0604020202020204" pitchFamily="34" charset="0"/>
              <a:buChar char="•"/>
            </a:pPr>
            <a:r>
              <a:rPr lang="fr-FR" dirty="0"/>
              <a:t>Un graphe peut être </a:t>
            </a:r>
            <a:r>
              <a:rPr lang="fr-FR" b="1" dirty="0"/>
              <a:t>orienté</a:t>
            </a:r>
            <a:r>
              <a:rPr lang="fr-FR" dirty="0"/>
              <a:t> : dans ce cas, les liens ont une direction (flèches), on parle alors </a:t>
            </a:r>
            <a:r>
              <a:rPr lang="fr-FR" b="1" dirty="0"/>
              <a:t>d’arcs</a:t>
            </a:r>
            <a:r>
              <a:rPr lang="fr-FR" dirty="0"/>
              <a:t> (ex. un tweet retweeté → sens de diffusion).</a:t>
            </a:r>
          </a:p>
          <a:p>
            <a:endParaRPr lang="fr-FR" sz="2000" dirty="0">
              <a:solidFill>
                <a:srgbClr val="0F54CC"/>
              </a:solidFill>
              <a:effectLst/>
            </a:endParaRPr>
          </a:p>
          <a:p>
            <a:endParaRPr lang="fr-FR" sz="2000" dirty="0">
              <a:solidFill>
                <a:srgbClr val="0F54CC"/>
              </a:solidFill>
            </a:endParaRPr>
          </a:p>
          <a:p>
            <a:endParaRPr lang="fr-FR" sz="2000" dirty="0">
              <a:solidFill>
                <a:srgbClr val="0F54CC"/>
              </a:solidFill>
              <a:effectLst/>
            </a:endParaRPr>
          </a:p>
          <a:p>
            <a:pPr algn="r"/>
            <a:r>
              <a:rPr lang="fr-FR" sz="1400" dirty="0">
                <a:solidFill>
                  <a:srgbClr val="0F54CC"/>
                </a:solidFill>
                <a:effectLst/>
              </a:rPr>
              <a:t>https://</a:t>
            </a:r>
            <a:r>
              <a:rPr lang="fr-FR" sz="1400" dirty="0" err="1">
                <a:solidFill>
                  <a:srgbClr val="0F54CC"/>
                </a:solidFill>
                <a:effectLst/>
              </a:rPr>
              <a:t>fr.wikipedia.org</a:t>
            </a:r>
            <a:r>
              <a:rPr lang="fr-FR" sz="1400" dirty="0">
                <a:solidFill>
                  <a:srgbClr val="0F54CC"/>
                </a:solidFill>
                <a:effectLst/>
              </a:rPr>
              <a:t>/wiki/Lexique_de_la_th%C3%A9orie_des_graphes </a:t>
            </a:r>
            <a:endParaRPr lang="fr-FR" sz="1400" dirty="0"/>
          </a:p>
        </p:txBody>
      </p:sp>
      <p:sp>
        <p:nvSpPr>
          <p:cNvPr id="4" name="Google Shape;122;p5">
            <a:extLst>
              <a:ext uri="{FF2B5EF4-FFF2-40B4-BE49-F238E27FC236}">
                <a16:creationId xmlns:a16="http://schemas.microsoft.com/office/drawing/2014/main" id="{EF48B9D0-C430-1849-9126-1FCEAF4B8FBA}"/>
              </a:ext>
            </a:extLst>
          </p:cNvPr>
          <p:cNvSpPr txBox="1">
            <a:spLocks/>
          </p:cNvSpPr>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Eléments de la </a:t>
            </a:r>
            <a:r>
              <a:rPr lang="fr-FR" sz="2969" dirty="0" err="1">
                <a:solidFill>
                  <a:srgbClr val="F2F2F2"/>
                </a:solidFill>
                <a:latin typeface="Arial Black"/>
                <a:ea typeface="Arial Black"/>
                <a:cs typeface="Arial Black"/>
                <a:sym typeface="Arial Black"/>
              </a:rPr>
              <a:t>visulaisation</a:t>
            </a:r>
            <a:endParaRPr lang="fr-FR" sz="2969"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2898305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4" descr="Une image contenant capture d’écran, texte, diagramme, carte&#10;&#10;Description générée automatiquement">
            <a:extLst>
              <a:ext uri="{FF2B5EF4-FFF2-40B4-BE49-F238E27FC236}">
                <a16:creationId xmlns:a16="http://schemas.microsoft.com/office/drawing/2014/main" id="{84260CD7-A688-D149-9021-03866234177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55652" y="1782048"/>
            <a:ext cx="5908836" cy="2871088"/>
          </a:xfrm>
        </p:spPr>
      </p:pic>
      <p:sp>
        <p:nvSpPr>
          <p:cNvPr id="6" name="ZoneTexte 5">
            <a:extLst>
              <a:ext uri="{FF2B5EF4-FFF2-40B4-BE49-F238E27FC236}">
                <a16:creationId xmlns:a16="http://schemas.microsoft.com/office/drawing/2014/main" id="{0A1E0095-E7E0-6543-AAFF-BCD4B9418FD5}"/>
              </a:ext>
            </a:extLst>
          </p:cNvPr>
          <p:cNvSpPr txBox="1"/>
          <p:nvPr/>
        </p:nvSpPr>
        <p:spPr>
          <a:xfrm>
            <a:off x="179512" y="2417524"/>
            <a:ext cx="2679239" cy="1477328"/>
          </a:xfrm>
          <a:prstGeom prst="rect">
            <a:avLst/>
          </a:prstGeom>
          <a:noFill/>
        </p:spPr>
        <p:txBody>
          <a:bodyPr wrap="square">
            <a:spAutoFit/>
          </a:bodyPr>
          <a:lstStyle/>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Un réseau est défini comme un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graphe</a:t>
            </a:r>
            <a:r>
              <a:rPr lang="fr-FR" sz="1800" dirty="0">
                <a:effectLst/>
                <a:latin typeface="Calibri" panose="020F0502020204030204" pitchFamily="34" charset="0"/>
                <a:ea typeface="Calibri" panose="020F0502020204030204" pitchFamily="34" charset="0"/>
                <a:cs typeface="Times New Roman" panose="02020603050405020304" pitchFamily="18" charset="0"/>
              </a:rPr>
              <a:t> composé de :</a:t>
            </a:r>
          </a:p>
          <a:p>
            <a:pPr marL="342900" lvl="0" indent="-342900" algn="just">
              <a:buSzPts val="1000"/>
              <a:buFont typeface="Symbol" pitchFamily="2" charset="2"/>
              <a:buChar cha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Nœuds (ou sommets)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lvl="0" indent="-342900" algn="just">
              <a:buSzPts val="1000"/>
              <a:buFont typeface="Symbol" pitchFamily="2" charset="2"/>
              <a:buChar char=""/>
              <a:tabLst>
                <a:tab pos="457200" algn="l"/>
              </a:tabLst>
            </a:pPr>
            <a:r>
              <a:rPr lang="fr-FR" sz="1800" b="1" dirty="0">
                <a:effectLst/>
                <a:latin typeface="Calibri" panose="020F0502020204030204" pitchFamily="34" charset="0"/>
                <a:ea typeface="Calibri" panose="020F0502020204030204" pitchFamily="34" charset="0"/>
                <a:cs typeface="Times New Roman" panose="02020603050405020304" pitchFamily="18" charset="0"/>
              </a:rPr>
              <a:t>Liens (ou arêtes)</a:t>
            </a:r>
            <a:r>
              <a:rPr lang="fr-FR"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8" name="ZoneTexte 7">
            <a:extLst>
              <a:ext uri="{FF2B5EF4-FFF2-40B4-BE49-F238E27FC236}">
                <a16:creationId xmlns:a16="http://schemas.microsoft.com/office/drawing/2014/main" id="{AF10139A-71A0-644B-A3DA-2D9D92D7D4E5}"/>
              </a:ext>
            </a:extLst>
          </p:cNvPr>
          <p:cNvSpPr txBox="1"/>
          <p:nvPr/>
        </p:nvSpPr>
        <p:spPr>
          <a:xfrm>
            <a:off x="1232756" y="4945538"/>
            <a:ext cx="7227676" cy="1754326"/>
          </a:xfrm>
          <a:prstGeom prst="rect">
            <a:avLst/>
          </a:prstGeom>
          <a:noFill/>
        </p:spPr>
        <p:txBody>
          <a:bodyPr wrap="square">
            <a:spAutoFit/>
          </a:bodyPr>
          <a:lstStyle/>
          <a:p>
            <a:pPr algn="just"/>
            <a:r>
              <a:rPr lang="fr-FR" sz="1800" dirty="0">
                <a:effectLst/>
                <a:latin typeface="Calibri" panose="020F0502020204030204" pitchFamily="34" charset="0"/>
                <a:ea typeface="Calibri" panose="020F0502020204030204" pitchFamily="34" charset="0"/>
                <a:cs typeface="Times New Roman" panose="02020603050405020304" pitchFamily="18" charset="0"/>
              </a:rPr>
              <a:t>Les réseaux peuvent être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orientés</a:t>
            </a:r>
            <a:r>
              <a:rPr lang="fr-FR" sz="1800" dirty="0">
                <a:effectLst/>
                <a:latin typeface="Calibri" panose="020F0502020204030204" pitchFamily="34" charset="0"/>
                <a:ea typeface="Calibri" panose="020F0502020204030204" pitchFamily="34" charset="0"/>
                <a:cs typeface="Times New Roman" panose="02020603050405020304" pitchFamily="18" charset="0"/>
              </a:rPr>
              <a:t> (ex. liens Twitter) ou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non orientés</a:t>
            </a:r>
            <a:r>
              <a:rPr lang="fr-FR" sz="1800" dirty="0">
                <a:effectLst/>
                <a:latin typeface="Calibri" panose="020F0502020204030204" pitchFamily="34" charset="0"/>
                <a:ea typeface="Calibri" panose="020F0502020204030204" pitchFamily="34" charset="0"/>
                <a:cs typeface="Times New Roman" panose="02020603050405020304" pitchFamily="18" charset="0"/>
              </a:rPr>
              <a:t> (ex. co-auteur). Ils permettent d’analyser :</a:t>
            </a:r>
          </a:p>
          <a:p>
            <a:pPr algn="just"/>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SzPts val="1000"/>
              <a:buFont typeface="Symbol" pitchFamily="2" charset="2"/>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la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structure globale</a:t>
            </a:r>
            <a:r>
              <a:rPr lang="fr-FR" sz="1800" dirty="0">
                <a:effectLst/>
                <a:latin typeface="Calibri" panose="020F0502020204030204" pitchFamily="34" charset="0"/>
                <a:ea typeface="Calibri" panose="020F0502020204030204" pitchFamily="34" charset="0"/>
                <a:cs typeface="Times New Roman" panose="02020603050405020304" pitchFamily="18" charset="0"/>
              </a:rPr>
              <a:t> (densité, composantes, modularité),</a:t>
            </a:r>
          </a:p>
          <a:p>
            <a:pPr marL="342900" lvl="0" indent="-342900" algn="just">
              <a:buSzPts val="1000"/>
              <a:buFont typeface="Symbol" pitchFamily="2" charset="2"/>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positions individuelles</a:t>
            </a:r>
            <a:r>
              <a:rPr lang="fr-FR" sz="1800" dirty="0">
                <a:effectLst/>
                <a:latin typeface="Calibri" panose="020F0502020204030204" pitchFamily="34" charset="0"/>
                <a:ea typeface="Calibri" panose="020F0502020204030204" pitchFamily="34" charset="0"/>
                <a:cs typeface="Times New Roman" panose="02020603050405020304" pitchFamily="18" charset="0"/>
              </a:rPr>
              <a:t> (centralité, prestige),</a:t>
            </a:r>
          </a:p>
          <a:p>
            <a:pPr marL="342900" lvl="0" indent="-342900" algn="just">
              <a:buSzPts val="1000"/>
              <a:buFont typeface="Symbol" pitchFamily="2" charset="2"/>
              <a:buChar char=""/>
              <a:tabLst>
                <a:tab pos="457200" algn="l"/>
              </a:tabLst>
            </a:pPr>
            <a:r>
              <a:rPr lang="fr-FR" sz="1800" dirty="0">
                <a:effectLst/>
                <a:latin typeface="Calibri" panose="020F0502020204030204" pitchFamily="34" charset="0"/>
                <a:ea typeface="Calibri" panose="020F0502020204030204" pitchFamily="34" charset="0"/>
                <a:cs typeface="Times New Roman" panose="02020603050405020304" pitchFamily="18" charset="0"/>
              </a:rPr>
              <a:t>les </a:t>
            </a:r>
            <a:r>
              <a:rPr lang="fr-FR" sz="1800" b="1" dirty="0">
                <a:effectLst/>
                <a:latin typeface="Calibri" panose="020F0502020204030204" pitchFamily="34" charset="0"/>
                <a:ea typeface="Calibri" panose="020F0502020204030204" pitchFamily="34" charset="0"/>
                <a:cs typeface="Times New Roman" panose="02020603050405020304" pitchFamily="18" charset="0"/>
              </a:rPr>
              <a:t>dynamiques d’échange ou d’influence</a:t>
            </a:r>
            <a:endParaRPr lang="fr-FR"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Google Shape;122;p5">
            <a:extLst>
              <a:ext uri="{FF2B5EF4-FFF2-40B4-BE49-F238E27FC236}">
                <a16:creationId xmlns:a16="http://schemas.microsoft.com/office/drawing/2014/main" id="{7D890EDC-58A8-A643-8E25-704251C85CC6}"/>
              </a:ext>
            </a:extLst>
          </p:cNvPr>
          <p:cNvSpPr txBox="1">
            <a:spLocks noGrp="1"/>
          </p:cNvSpPr>
          <p:nvPr>
            <p:ph type="title"/>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Network Data </a:t>
            </a:r>
            <a:r>
              <a:rPr lang="fr-FR" sz="2969" dirty="0" err="1">
                <a:solidFill>
                  <a:srgbClr val="F2F2F2"/>
                </a:solidFill>
                <a:latin typeface="Arial Black"/>
                <a:ea typeface="Arial Black"/>
                <a:cs typeface="Arial Black"/>
                <a:sym typeface="Arial Black"/>
              </a:rPr>
              <a:t>Analysis</a:t>
            </a:r>
            <a:r>
              <a:rPr lang="fr-FR" sz="2969" dirty="0">
                <a:solidFill>
                  <a:srgbClr val="F2F2F2"/>
                </a:solidFill>
                <a:latin typeface="Arial Black"/>
                <a:ea typeface="Arial Black"/>
                <a:cs typeface="Arial Black"/>
                <a:sym typeface="Arial Black"/>
              </a:rPr>
              <a:t>.</a:t>
            </a:r>
            <a:endParaRPr sz="2969"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20697990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9B8DCA96-BDC7-674D-AE27-5055DDBE08F5}"/>
              </a:ext>
            </a:extLst>
          </p:cNvPr>
          <p:cNvSpPr txBox="1"/>
          <p:nvPr/>
        </p:nvSpPr>
        <p:spPr>
          <a:xfrm>
            <a:off x="503548" y="1916832"/>
            <a:ext cx="8136904" cy="3785652"/>
          </a:xfrm>
          <a:prstGeom prst="rect">
            <a:avLst/>
          </a:prstGeom>
          <a:noFill/>
        </p:spPr>
        <p:txBody>
          <a:bodyPr wrap="square">
            <a:spAutoFit/>
          </a:bodyPr>
          <a:lstStyle/>
          <a:p>
            <a:pPr algn="just"/>
            <a:r>
              <a:rPr lang="fr-FR" sz="2000" b="1" dirty="0">
                <a:effectLst/>
                <a:ea typeface="Times New Roman" panose="02020603050405020304" pitchFamily="18" charset="0"/>
                <a:cs typeface="Times New Roman" panose="02020603050405020304" pitchFamily="18" charset="0"/>
              </a:rPr>
              <a:t>Les indicateurs de base en analyse de réseaux</a:t>
            </a:r>
          </a:p>
          <a:p>
            <a:pPr algn="just"/>
            <a:endParaRPr lang="fr-FR" sz="2000" dirty="0">
              <a:effectLst/>
              <a:ea typeface="Calibri" panose="020F0502020204030204" pitchFamily="34" charset="0"/>
              <a:cs typeface="Times New Roman" panose="02020603050405020304" pitchFamily="18" charset="0"/>
            </a:endParaRPr>
          </a:p>
          <a:p>
            <a:pPr lvl="0" algn="just">
              <a:buSzPts val="1000"/>
              <a:tabLst>
                <a:tab pos="457200" algn="l"/>
              </a:tabLst>
            </a:pPr>
            <a:r>
              <a:rPr lang="fr-FR" sz="2000" b="1" dirty="0">
                <a:effectLst/>
                <a:ea typeface="Times New Roman" panose="02020603050405020304" pitchFamily="18" charset="0"/>
                <a:cs typeface="Times New Roman" panose="02020603050405020304" pitchFamily="18" charset="0"/>
              </a:rPr>
              <a:t>Degré</a:t>
            </a:r>
            <a:r>
              <a:rPr lang="fr-FR" sz="2000" dirty="0">
                <a:effectLst/>
                <a:ea typeface="Times New Roman" panose="02020603050405020304" pitchFamily="18" charset="0"/>
                <a:cs typeface="Times New Roman" panose="02020603050405020304" pitchFamily="18" charset="0"/>
              </a:rPr>
              <a:t> : nombre de connexions d'un nœud ; un indicateur de popularité ou de centralité locale.</a:t>
            </a:r>
            <a:endParaRPr lang="fr-FR" sz="2000" dirty="0">
              <a:effectLst/>
              <a:ea typeface="Calibri" panose="020F0502020204030204" pitchFamily="34" charset="0"/>
              <a:cs typeface="Times New Roman" panose="02020603050405020304" pitchFamily="18" charset="0"/>
            </a:endParaRPr>
          </a:p>
          <a:p>
            <a:pPr lvl="0" algn="just">
              <a:buSzPts val="1000"/>
              <a:tabLst>
                <a:tab pos="457200" algn="l"/>
              </a:tabLst>
            </a:pPr>
            <a:endParaRPr lang="fr-FR" sz="2000" b="1" dirty="0">
              <a:effectLst/>
              <a:ea typeface="Times New Roman" panose="02020603050405020304" pitchFamily="18" charset="0"/>
              <a:cs typeface="Times New Roman" panose="02020603050405020304" pitchFamily="18" charset="0"/>
            </a:endParaRPr>
          </a:p>
          <a:p>
            <a:pPr lvl="0" algn="just">
              <a:buSzPts val="1000"/>
              <a:tabLst>
                <a:tab pos="457200" algn="l"/>
              </a:tabLst>
            </a:pPr>
            <a:r>
              <a:rPr lang="fr-FR" sz="2000" b="1" dirty="0" err="1">
                <a:effectLst/>
                <a:ea typeface="Times New Roman" panose="02020603050405020304" pitchFamily="18" charset="0"/>
                <a:cs typeface="Times New Roman" panose="02020603050405020304" pitchFamily="18" charset="0"/>
              </a:rPr>
              <a:t>Closeness</a:t>
            </a:r>
            <a:r>
              <a:rPr lang="fr-FR" sz="2000" b="1" dirty="0">
                <a:effectLst/>
                <a:ea typeface="Times New Roman" panose="02020603050405020304" pitchFamily="18" charset="0"/>
                <a:cs typeface="Times New Roman" panose="02020603050405020304" pitchFamily="18" charset="0"/>
              </a:rPr>
              <a:t> </a:t>
            </a:r>
            <a:r>
              <a:rPr lang="fr-FR" sz="2000" b="1" dirty="0" err="1">
                <a:effectLst/>
                <a:ea typeface="Times New Roman" panose="02020603050405020304" pitchFamily="18" charset="0"/>
                <a:cs typeface="Times New Roman" panose="02020603050405020304" pitchFamily="18" charset="0"/>
              </a:rPr>
              <a:t>centrality</a:t>
            </a:r>
            <a:r>
              <a:rPr lang="fr-FR" sz="2000" dirty="0">
                <a:effectLst/>
                <a:ea typeface="Times New Roman" panose="02020603050405020304" pitchFamily="18" charset="0"/>
                <a:cs typeface="Times New Roman" panose="02020603050405020304" pitchFamily="18" charset="0"/>
              </a:rPr>
              <a:t> : indique à quel point un nœud est proche de tous les autres nœuds du réseau.</a:t>
            </a:r>
            <a:endParaRPr lang="fr-FR" sz="2000" dirty="0">
              <a:effectLst/>
              <a:ea typeface="Calibri" panose="020F0502020204030204" pitchFamily="34" charset="0"/>
              <a:cs typeface="Times New Roman" panose="02020603050405020304" pitchFamily="18" charset="0"/>
            </a:endParaRPr>
          </a:p>
          <a:p>
            <a:pPr lvl="0" algn="just">
              <a:buSzPts val="1000"/>
              <a:tabLst>
                <a:tab pos="457200" algn="l"/>
              </a:tabLst>
            </a:pPr>
            <a:endParaRPr lang="fr-FR" sz="2000" b="1" dirty="0">
              <a:effectLst/>
              <a:ea typeface="Times New Roman" panose="02020603050405020304" pitchFamily="18" charset="0"/>
              <a:cs typeface="Times New Roman" panose="02020603050405020304" pitchFamily="18" charset="0"/>
            </a:endParaRPr>
          </a:p>
          <a:p>
            <a:pPr lvl="0" algn="just">
              <a:buSzPts val="1000"/>
              <a:tabLst>
                <a:tab pos="457200" algn="l"/>
              </a:tabLst>
            </a:pPr>
            <a:r>
              <a:rPr lang="fr-FR" sz="2000" b="1" dirty="0" err="1">
                <a:effectLst/>
                <a:ea typeface="Times New Roman" panose="02020603050405020304" pitchFamily="18" charset="0"/>
                <a:cs typeface="Times New Roman" panose="02020603050405020304" pitchFamily="18" charset="0"/>
              </a:rPr>
              <a:t>Betweenness</a:t>
            </a:r>
            <a:r>
              <a:rPr lang="fr-FR" sz="2000" b="1" dirty="0">
                <a:effectLst/>
                <a:ea typeface="Times New Roman" panose="02020603050405020304" pitchFamily="18" charset="0"/>
                <a:cs typeface="Times New Roman" panose="02020603050405020304" pitchFamily="18" charset="0"/>
              </a:rPr>
              <a:t> </a:t>
            </a:r>
            <a:r>
              <a:rPr lang="fr-FR" sz="2000" b="1" dirty="0" err="1">
                <a:effectLst/>
                <a:ea typeface="Times New Roman" panose="02020603050405020304" pitchFamily="18" charset="0"/>
                <a:cs typeface="Times New Roman" panose="02020603050405020304" pitchFamily="18" charset="0"/>
              </a:rPr>
              <a:t>centrality</a:t>
            </a:r>
            <a:r>
              <a:rPr lang="fr-FR" sz="2000" dirty="0">
                <a:effectLst/>
                <a:ea typeface="Times New Roman" panose="02020603050405020304" pitchFamily="18" charset="0"/>
                <a:cs typeface="Times New Roman" panose="02020603050405020304" pitchFamily="18" charset="0"/>
              </a:rPr>
              <a:t> : mesure à quel point un nœud sert de pont ou d'intermédiaire entre différentes parties du réseau.</a:t>
            </a:r>
            <a:endParaRPr lang="fr-FR" sz="2000" dirty="0">
              <a:effectLst/>
              <a:ea typeface="Calibri" panose="020F0502020204030204" pitchFamily="34" charset="0"/>
              <a:cs typeface="Times New Roman" panose="02020603050405020304" pitchFamily="18" charset="0"/>
            </a:endParaRPr>
          </a:p>
          <a:p>
            <a:pPr lvl="0" algn="just">
              <a:buSzPts val="1000"/>
              <a:tabLst>
                <a:tab pos="457200" algn="l"/>
              </a:tabLst>
            </a:pPr>
            <a:endParaRPr lang="fr-FR" sz="2000" b="1" dirty="0">
              <a:effectLst/>
              <a:ea typeface="Times New Roman" panose="02020603050405020304" pitchFamily="18" charset="0"/>
              <a:cs typeface="Times New Roman" panose="02020603050405020304" pitchFamily="18" charset="0"/>
            </a:endParaRPr>
          </a:p>
          <a:p>
            <a:pPr lvl="0" algn="just">
              <a:buSzPts val="1000"/>
              <a:tabLst>
                <a:tab pos="457200" algn="l"/>
              </a:tabLst>
            </a:pPr>
            <a:r>
              <a:rPr lang="fr-FR" sz="2000" b="1" dirty="0" err="1">
                <a:effectLst/>
                <a:ea typeface="Times New Roman" panose="02020603050405020304" pitchFamily="18" charset="0"/>
                <a:cs typeface="Times New Roman" panose="02020603050405020304" pitchFamily="18" charset="0"/>
              </a:rPr>
              <a:t>Eigenvector</a:t>
            </a:r>
            <a:r>
              <a:rPr lang="fr-FR" sz="2000" b="1" dirty="0">
                <a:effectLst/>
                <a:ea typeface="Times New Roman" panose="02020603050405020304" pitchFamily="18" charset="0"/>
                <a:cs typeface="Times New Roman" panose="02020603050405020304" pitchFamily="18" charset="0"/>
              </a:rPr>
              <a:t> </a:t>
            </a:r>
            <a:r>
              <a:rPr lang="fr-FR" sz="2000" b="1" dirty="0" err="1">
                <a:effectLst/>
                <a:ea typeface="Times New Roman" panose="02020603050405020304" pitchFamily="18" charset="0"/>
                <a:cs typeface="Times New Roman" panose="02020603050405020304" pitchFamily="18" charset="0"/>
              </a:rPr>
              <a:t>centrality</a:t>
            </a:r>
            <a:r>
              <a:rPr lang="fr-FR" sz="2000" dirty="0">
                <a:effectLst/>
                <a:ea typeface="Times New Roman" panose="02020603050405020304" pitchFamily="18" charset="0"/>
                <a:cs typeface="Times New Roman" panose="02020603050405020304" pitchFamily="18" charset="0"/>
              </a:rPr>
              <a:t> : prend en compte l'influence des nœuds connectés.</a:t>
            </a:r>
            <a:endParaRPr lang="fr-FR" sz="2000" dirty="0">
              <a:effectLst/>
              <a:ea typeface="Calibri" panose="020F0502020204030204" pitchFamily="34" charset="0"/>
              <a:cs typeface="Times New Roman" panose="02020603050405020304" pitchFamily="18" charset="0"/>
            </a:endParaRPr>
          </a:p>
        </p:txBody>
      </p:sp>
      <p:sp>
        <p:nvSpPr>
          <p:cNvPr id="6" name="Google Shape;122;p5">
            <a:extLst>
              <a:ext uri="{FF2B5EF4-FFF2-40B4-BE49-F238E27FC236}">
                <a16:creationId xmlns:a16="http://schemas.microsoft.com/office/drawing/2014/main" id="{194289D5-2E8C-EB42-924B-E7FEFA83D9A3}"/>
              </a:ext>
            </a:extLst>
          </p:cNvPr>
          <p:cNvSpPr txBox="1">
            <a:spLocks noGrp="1"/>
          </p:cNvSpPr>
          <p:nvPr>
            <p:ph type="title"/>
          </p:nvPr>
        </p:nvSpPr>
        <p:spPr>
          <a:xfrm>
            <a:off x="0" y="13905"/>
            <a:ext cx="9144000" cy="912884"/>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3959"/>
            </a:pPr>
            <a:r>
              <a:rPr lang="fr-FR" sz="2969" dirty="0">
                <a:solidFill>
                  <a:srgbClr val="F2F2F2"/>
                </a:solidFill>
                <a:latin typeface="Arial Black"/>
                <a:ea typeface="Arial Black"/>
                <a:cs typeface="Arial Black"/>
                <a:sym typeface="Arial Black"/>
              </a:rPr>
              <a:t> Network Data </a:t>
            </a:r>
            <a:r>
              <a:rPr lang="fr-FR" sz="2969" dirty="0" err="1">
                <a:solidFill>
                  <a:srgbClr val="F2F2F2"/>
                </a:solidFill>
                <a:latin typeface="Arial Black"/>
                <a:ea typeface="Arial Black"/>
                <a:cs typeface="Arial Black"/>
                <a:sym typeface="Arial Black"/>
              </a:rPr>
              <a:t>Analysis</a:t>
            </a:r>
            <a:r>
              <a:rPr lang="fr-FR" sz="2969" dirty="0">
                <a:solidFill>
                  <a:srgbClr val="F2F2F2"/>
                </a:solidFill>
                <a:latin typeface="Arial Black"/>
                <a:ea typeface="Arial Black"/>
                <a:cs typeface="Arial Black"/>
                <a:sym typeface="Arial Black"/>
              </a:rPr>
              <a:t>.</a:t>
            </a:r>
            <a:endParaRPr sz="2969"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31387149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23825"/>
            <a:ext cx="9144000" cy="2810350"/>
          </a:xfrm>
          <a:prstGeom prst="rect">
            <a:avLst/>
          </a:prstGeom>
        </p:spPr>
      </p:pic>
      <p:sp>
        <p:nvSpPr>
          <p:cNvPr id="4" name="Rectangle 3"/>
          <p:cNvSpPr/>
          <p:nvPr/>
        </p:nvSpPr>
        <p:spPr>
          <a:xfrm>
            <a:off x="2997918" y="116632"/>
            <a:ext cx="5663730" cy="830997"/>
          </a:xfrm>
          <a:prstGeom prst="rect">
            <a:avLst/>
          </a:prstGeom>
        </p:spPr>
        <p:txBody>
          <a:bodyPr wrap="none">
            <a:spAutoFit/>
          </a:bodyPr>
          <a:lstStyle/>
          <a:p>
            <a:r>
              <a:rPr lang="fr-FR" sz="4800" b="1" dirty="0">
                <a:solidFill>
                  <a:schemeClr val="tx1">
                    <a:lumMod val="65000"/>
                    <a:lumOff val="35000"/>
                  </a:schemeClr>
                </a:solidFill>
                <a:latin typeface="Agency FB" panose="020B0503020202020204" pitchFamily="34" charset="0"/>
              </a:rPr>
              <a:t>Processus de </a:t>
            </a:r>
            <a:r>
              <a:rPr lang="fr-FR" sz="4800" b="1" dirty="0" err="1">
                <a:solidFill>
                  <a:schemeClr val="tx1">
                    <a:lumMod val="65000"/>
                    <a:lumOff val="35000"/>
                  </a:schemeClr>
                </a:solidFill>
                <a:latin typeface="Agency FB" panose="020B0503020202020204" pitchFamily="34" charset="0"/>
              </a:rPr>
              <a:t>cartogaphie</a:t>
            </a:r>
            <a:endParaRPr lang="fr-FR" sz="4800" b="1" dirty="0">
              <a:solidFill>
                <a:schemeClr val="tx1">
                  <a:lumMod val="65000"/>
                  <a:lumOff val="35000"/>
                </a:schemeClr>
              </a:solidFill>
            </a:endParaRP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9752" y="237421"/>
            <a:ext cx="644486" cy="644486"/>
          </a:xfrm>
          <a:prstGeom prst="rect">
            <a:avLst/>
          </a:prstGeom>
        </p:spPr>
      </p:pic>
      <p:sp>
        <p:nvSpPr>
          <p:cNvPr id="6" name="Rectangle 5"/>
          <p:cNvSpPr/>
          <p:nvPr/>
        </p:nvSpPr>
        <p:spPr>
          <a:xfrm>
            <a:off x="1115616" y="5847655"/>
            <a:ext cx="5953462" cy="461665"/>
          </a:xfrm>
          <a:prstGeom prst="rect">
            <a:avLst/>
          </a:prstGeom>
        </p:spPr>
        <p:txBody>
          <a:bodyPr wrap="square">
            <a:spAutoFit/>
          </a:bodyPr>
          <a:lstStyle/>
          <a:p>
            <a:pPr algn="just"/>
            <a:r>
              <a:rPr lang="fr-FR" sz="2400" dirty="0">
                <a:solidFill>
                  <a:srgbClr val="003142"/>
                </a:solidFill>
                <a:latin typeface="Garamond" panose="02020404030301010803" pitchFamily="18" charset="0"/>
              </a:rPr>
              <a:t>Collecter /explorer / représenter / décider</a:t>
            </a: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4165" y="5751363"/>
            <a:ext cx="644486" cy="644486"/>
          </a:xfrm>
          <a:prstGeom prst="rect">
            <a:avLst/>
          </a:prstGeom>
        </p:spPr>
      </p:pic>
    </p:spTree>
    <p:extLst>
      <p:ext uri="{BB962C8B-B14F-4D97-AF65-F5344CB8AC3E}">
        <p14:creationId xmlns:p14="http://schemas.microsoft.com/office/powerpoint/2010/main" val="3654612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0" y="2330118"/>
            <a:ext cx="9144000" cy="1790700"/>
          </a:xfrm>
          <a:solidFill>
            <a:schemeClr val="tx2"/>
          </a:solidFill>
          <a:ln>
            <a:noFill/>
          </a:ln>
        </p:spPr>
        <p:txBody>
          <a:bodyPr spcFirstLastPara="1" vert="horz" wrap="square" lIns="68569" tIns="34275" rIns="68569" bIns="34275" rtlCol="0" anchor="ctr" anchorCtr="0">
            <a:normAutofit/>
          </a:bodyPr>
          <a:lstStyle/>
          <a:p>
            <a:pPr>
              <a:buClr>
                <a:srgbClr val="F2F2F2"/>
              </a:buClr>
              <a:buSzPts val="4400"/>
              <a:buFont typeface="Arial Black"/>
            </a:pPr>
            <a:r>
              <a:rPr lang="fr-FR" sz="3300" dirty="0">
                <a:solidFill>
                  <a:srgbClr val="F2F2F2"/>
                </a:solidFill>
                <a:latin typeface="Arial Black"/>
                <a:ea typeface="Arial Black"/>
                <a:cs typeface="Arial Black"/>
              </a:rPr>
              <a:t>Exemples de Cartographies</a:t>
            </a:r>
          </a:p>
        </p:txBody>
      </p:sp>
    </p:spTree>
    <p:extLst>
      <p:ext uri="{BB962C8B-B14F-4D97-AF65-F5344CB8AC3E}">
        <p14:creationId xmlns:p14="http://schemas.microsoft.com/office/powerpoint/2010/main" val="22486782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solidFill>
              <a:srgbClr val="916A59"/>
            </a:solidFill>
            <a:ln>
              <a:solidFill>
                <a:srgbClr val="916A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116632"/>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9" name="Rectangle 8"/>
          <p:cNvSpPr/>
          <p:nvPr/>
        </p:nvSpPr>
        <p:spPr>
          <a:xfrm>
            <a:off x="2627784" y="349350"/>
            <a:ext cx="6223178" cy="707886"/>
          </a:xfrm>
          <a:prstGeom prst="rect">
            <a:avLst/>
          </a:prstGeom>
        </p:spPr>
        <p:txBody>
          <a:bodyPr wrap="none">
            <a:spAutoFit/>
          </a:bodyPr>
          <a:lstStyle/>
          <a:p>
            <a:r>
              <a:rPr lang="fr-FR" sz="4000" b="1" dirty="0">
                <a:solidFill>
                  <a:schemeClr val="tx1">
                    <a:lumMod val="65000"/>
                    <a:lumOff val="35000"/>
                  </a:schemeClr>
                </a:solidFill>
                <a:latin typeface="Agency FB" panose="020B0503020202020204" pitchFamily="34" charset="0"/>
              </a:rPr>
              <a:t> Cartographie et veille compétitive</a:t>
            </a:r>
            <a:endParaRPr lang="fr-FR" sz="4000" b="1" dirty="0">
              <a:solidFill>
                <a:schemeClr val="tx1">
                  <a:lumMod val="65000"/>
                  <a:lumOff val="35000"/>
                </a:schemeClr>
              </a:solidFill>
            </a:endParaRPr>
          </a:p>
        </p:txBody>
      </p:sp>
      <p:sp>
        <p:nvSpPr>
          <p:cNvPr id="4" name="Rectangle 3"/>
          <p:cNvSpPr/>
          <p:nvPr/>
        </p:nvSpPr>
        <p:spPr>
          <a:xfrm>
            <a:off x="1690793" y="1997839"/>
            <a:ext cx="6958668" cy="2862322"/>
          </a:xfrm>
          <a:prstGeom prst="rect">
            <a:avLst/>
          </a:prstGeom>
        </p:spPr>
        <p:txBody>
          <a:bodyPr wrap="square">
            <a:spAutoFit/>
          </a:bodyPr>
          <a:lstStyle/>
          <a:p>
            <a:pPr marL="342900" indent="-342900" algn="just">
              <a:buFont typeface="Wingdings" pitchFamily="2" charset="2"/>
              <a:buChar char="ü"/>
            </a:pPr>
            <a:endParaRPr lang="fr-FR" sz="2000" dirty="0"/>
          </a:p>
          <a:p>
            <a:pPr marL="342900" indent="-342900" algn="just">
              <a:buFont typeface="Arial" panose="020B0604020202020204" pitchFamily="34" charset="0"/>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visualiser les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réseaux d'acteurs</a:t>
            </a:r>
            <a:r>
              <a:rPr lang="fr-FR" sz="2000" dirty="0">
                <a:effectLst/>
                <a:latin typeface="Calibri" panose="020F0502020204030204" pitchFamily="34" charset="0"/>
                <a:ea typeface="Calibri" panose="020F0502020204030204" pitchFamily="34" charset="0"/>
                <a:cs typeface="Times New Roman" panose="02020603050405020304" pitchFamily="18" charset="0"/>
              </a:rPr>
              <a:t> (entreprises, institutions, influenceurs), </a:t>
            </a:r>
            <a:r>
              <a:rPr lang="fr-FR" sz="2000" dirty="0">
                <a:effectLst/>
              </a:rPr>
              <a:t>territoires de </a:t>
            </a:r>
            <a:r>
              <a:rPr lang="fr-FR" sz="2000" dirty="0" err="1">
                <a:effectLst/>
              </a:rPr>
              <a:t>compétition</a:t>
            </a:r>
            <a:r>
              <a:rPr lang="fr-FR" sz="2000" dirty="0">
                <a:effectLst/>
              </a:rPr>
              <a:t> entre les entreprises, évolutions technologiques….</a:t>
            </a:r>
          </a:p>
          <a:p>
            <a:pPr marL="342900" indent="-342900" algn="just">
              <a:buFont typeface="Arial" panose="020B0604020202020204" pitchFamily="34" charset="0"/>
              <a:buChar char="•"/>
            </a:pPr>
            <a:r>
              <a:rPr lang="fr-FR" sz="2000" dirty="0">
                <a:effectLst/>
                <a:latin typeface="Calibri" panose="020F0502020204030204" pitchFamily="34" charset="0"/>
                <a:ea typeface="Calibri" panose="020F0502020204030204" pitchFamily="34" charset="0"/>
                <a:cs typeface="Times New Roman" panose="02020603050405020304" pitchFamily="18" charset="0"/>
              </a:rPr>
              <a:t>cartographier les </a:t>
            </a:r>
            <a:r>
              <a:rPr lang="fr-FR" sz="2000" b="1" dirty="0">
                <a:effectLst/>
                <a:latin typeface="Calibri" panose="020F0502020204030204" pitchFamily="34" charset="0"/>
                <a:ea typeface="Calibri" panose="020F0502020204030204" pitchFamily="34" charset="0"/>
                <a:cs typeface="Times New Roman" panose="02020603050405020304" pitchFamily="18" charset="0"/>
              </a:rPr>
              <a:t>zones d’innovation</a:t>
            </a:r>
            <a:r>
              <a:rPr lang="fr-FR" sz="2000" dirty="0">
                <a:effectLst/>
                <a:latin typeface="Calibri" panose="020F0502020204030204" pitchFamily="34" charset="0"/>
                <a:ea typeface="Calibri" panose="020F0502020204030204" pitchFamily="34" charset="0"/>
                <a:cs typeface="Times New Roman" panose="02020603050405020304" pitchFamily="18" charset="0"/>
              </a:rPr>
              <a:t>, identifier les signaux forts ( brevets, publications, ou tendances)</a:t>
            </a:r>
          </a:p>
          <a:p>
            <a:pPr marL="342900" indent="-342900" algn="just">
              <a:buFont typeface="Arial" panose="020B0604020202020204" pitchFamily="34" charset="0"/>
              <a:buChar char="•"/>
            </a:pPr>
            <a:r>
              <a:rPr lang="fr-FR" sz="2000" dirty="0"/>
              <a:t>a</a:t>
            </a:r>
            <a:r>
              <a:rPr lang="fr-FR" sz="2000" dirty="0">
                <a:effectLst/>
              </a:rPr>
              <a:t>ider à la prise de décision: l’innovation, la prospective, le lobbying, la </a:t>
            </a:r>
            <a:r>
              <a:rPr lang="fr-FR" sz="2000" dirty="0" err="1">
                <a:effectLst/>
              </a:rPr>
              <a:t>sécurite</a:t>
            </a:r>
            <a:r>
              <a:rPr lang="fr-FR" sz="2000" dirty="0">
                <a:effectLst/>
              </a:rPr>
              <a:t>́ (</a:t>
            </a:r>
            <a:r>
              <a:rPr lang="fr-FR" sz="2000" dirty="0" err="1">
                <a:effectLst/>
              </a:rPr>
              <a:t>Protéger</a:t>
            </a:r>
            <a:r>
              <a:rPr lang="fr-FR" sz="2000" dirty="0">
                <a:effectLst/>
              </a:rPr>
              <a:t>  les </a:t>
            </a:r>
            <a:r>
              <a:rPr lang="fr-FR" sz="2000" dirty="0" err="1">
                <a:effectLst/>
              </a:rPr>
              <a:t>intérêts</a:t>
            </a:r>
            <a:r>
              <a:rPr lang="fr-FR" sz="2000" dirty="0"/>
              <a:t> </a:t>
            </a:r>
            <a:r>
              <a:rPr lang="fr-FR" sz="2000" dirty="0">
                <a:effectLst/>
              </a:rPr>
              <a:t>de l’organisation).</a:t>
            </a:r>
          </a:p>
          <a:p>
            <a:pPr marL="342900" indent="-342900" algn="just">
              <a:buFont typeface="Wingdings" pitchFamily="2" charset="2"/>
              <a:buChar char="ü"/>
            </a:pPr>
            <a:endParaRPr lang="fr-FR" sz="2000" dirty="0">
              <a:effectLst/>
            </a:endParaRPr>
          </a:p>
        </p:txBody>
      </p:sp>
      <p:sp>
        <p:nvSpPr>
          <p:cNvPr id="14" name="Rectangle 13"/>
          <p:cNvSpPr/>
          <p:nvPr/>
        </p:nvSpPr>
        <p:spPr>
          <a:xfrm>
            <a:off x="1723937" y="2403647"/>
            <a:ext cx="45719" cy="1478726"/>
          </a:xfrm>
          <a:prstGeom prst="rect">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Arc plein 14"/>
          <p:cNvSpPr/>
          <p:nvPr/>
        </p:nvSpPr>
        <p:spPr>
          <a:xfrm rot="15899775">
            <a:off x="908172" y="2551429"/>
            <a:ext cx="1318334" cy="1251087"/>
          </a:xfrm>
          <a:prstGeom prst="blockArc">
            <a:avLst>
              <a:gd name="adj1" fmla="val 10708817"/>
              <a:gd name="adj2" fmla="val 701594"/>
              <a:gd name="adj3" fmla="val 5084"/>
            </a:avLst>
          </a:prstGeom>
          <a:solidFill>
            <a:srgbClr val="916A59"/>
          </a:solidFill>
          <a:ln>
            <a:noFill/>
          </a:ln>
          <a:effectLst>
            <a:outerShdw blurRad="50800" dist="38100" dir="10800000" algn="r" rotWithShape="0">
              <a:prstClr val="black">
                <a:alpha val="40000"/>
              </a:prstClr>
            </a:outerShd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C00000"/>
              </a:solidFill>
            </a:endParaRPr>
          </a:p>
        </p:txBody>
      </p:sp>
      <p:sp>
        <p:nvSpPr>
          <p:cNvPr id="10" name="ZoneTexte 9">
            <a:extLst>
              <a:ext uri="{FF2B5EF4-FFF2-40B4-BE49-F238E27FC236}">
                <a16:creationId xmlns:a16="http://schemas.microsoft.com/office/drawing/2014/main" id="{7F76C0FA-3C8F-C840-9401-AAEE8D4C6FF3}"/>
              </a:ext>
            </a:extLst>
          </p:cNvPr>
          <p:cNvSpPr txBox="1"/>
          <p:nvPr/>
        </p:nvSpPr>
        <p:spPr>
          <a:xfrm>
            <a:off x="2689255" y="5800764"/>
            <a:ext cx="4961744" cy="369332"/>
          </a:xfrm>
          <a:prstGeom prst="rect">
            <a:avLst/>
          </a:prstGeom>
          <a:noFill/>
        </p:spPr>
        <p:txBody>
          <a:bodyPr wrap="square">
            <a:spAutoFit/>
          </a:bodyPr>
          <a:lstStyle/>
          <a:p>
            <a:pPr algn="just"/>
            <a:r>
              <a:rPr lang="fr-FR" sz="1800" b="1" dirty="0">
                <a:latin typeface="Garamond" panose="02020404030301010803" pitchFamily="18" charset="0"/>
              </a:rPr>
              <a:t>Décider/agir/se positionner</a:t>
            </a:r>
          </a:p>
        </p:txBody>
      </p:sp>
    </p:spTree>
    <p:extLst>
      <p:ext uri="{BB962C8B-B14F-4D97-AF65-F5344CB8AC3E}">
        <p14:creationId xmlns:p14="http://schemas.microsoft.com/office/powerpoint/2010/main" val="2529144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A4C9D6F4-D552-3D47-B930-3E93AA01BAC7}"/>
              </a:ext>
            </a:extLst>
          </p:cNvPr>
          <p:cNvSpPr txBox="1"/>
          <p:nvPr/>
        </p:nvSpPr>
        <p:spPr>
          <a:xfrm>
            <a:off x="1043608" y="1772816"/>
            <a:ext cx="7308812" cy="3477875"/>
          </a:xfrm>
          <a:prstGeom prst="rect">
            <a:avLst/>
          </a:prstGeom>
          <a:noFill/>
        </p:spPr>
        <p:txBody>
          <a:bodyPr wrap="square">
            <a:spAutoFit/>
          </a:bodyPr>
          <a:lstStyle/>
          <a:p>
            <a:endParaRPr lang="fr-FR" sz="2000" dirty="0">
              <a:solidFill>
                <a:srgbClr val="333333"/>
              </a:solidFill>
            </a:endParaRPr>
          </a:p>
          <a:p>
            <a:r>
              <a:rPr lang="fr-FR" sz="2000" dirty="0">
                <a:solidFill>
                  <a:srgbClr val="333333"/>
                </a:solidFill>
              </a:rPr>
              <a:t>La cartographie des réseaux sociaux permet de faire </a:t>
            </a:r>
            <a:r>
              <a:rPr lang="fr-FR" sz="2000" dirty="0" err="1">
                <a:solidFill>
                  <a:srgbClr val="333333"/>
                </a:solidFill>
              </a:rPr>
              <a:t>émerger</a:t>
            </a:r>
            <a:r>
              <a:rPr lang="fr-FR" sz="2000" dirty="0">
                <a:solidFill>
                  <a:srgbClr val="333333"/>
                </a:solidFill>
              </a:rPr>
              <a:t> des territoires communautaires en ligne et d’en observer les dynamiques. </a:t>
            </a:r>
          </a:p>
          <a:p>
            <a:endParaRPr lang="fr-FR" sz="2000" dirty="0">
              <a:solidFill>
                <a:srgbClr val="333333"/>
              </a:solidFill>
            </a:endParaRPr>
          </a:p>
          <a:p>
            <a:pPr marL="285750" indent="-285750">
              <a:buFont typeface="Wingdings" pitchFamily="2" charset="2"/>
              <a:buChar char="ü"/>
            </a:pPr>
            <a:r>
              <a:rPr lang="fr-FR" sz="2000" dirty="0">
                <a:solidFill>
                  <a:srgbClr val="333333"/>
                </a:solidFill>
              </a:rPr>
              <a:t>Explorer les liens sociaux virtuels;</a:t>
            </a:r>
          </a:p>
          <a:p>
            <a:pPr marL="285750" indent="-285750">
              <a:buFont typeface="Wingdings" pitchFamily="2" charset="2"/>
              <a:buChar char="ü"/>
            </a:pPr>
            <a:r>
              <a:rPr lang="fr-FR" sz="2000" dirty="0" err="1">
                <a:solidFill>
                  <a:srgbClr val="333333"/>
                </a:solidFill>
              </a:rPr>
              <a:t>Définir</a:t>
            </a:r>
            <a:r>
              <a:rPr lang="fr-FR" sz="2000" dirty="0">
                <a:solidFill>
                  <a:srgbClr val="333333"/>
                </a:solidFill>
              </a:rPr>
              <a:t> l’importance de chaque acteur lors d’une discussion au sein d’une ou plusieurs </a:t>
            </a:r>
            <a:r>
              <a:rPr lang="fr-FR" sz="2000" dirty="0" err="1">
                <a:solidFill>
                  <a:srgbClr val="333333"/>
                </a:solidFill>
              </a:rPr>
              <a:t>communautés</a:t>
            </a:r>
            <a:r>
              <a:rPr lang="fr-FR" sz="2000" dirty="0">
                <a:solidFill>
                  <a:srgbClr val="333333"/>
                </a:solidFill>
              </a:rPr>
              <a:t>;</a:t>
            </a:r>
          </a:p>
          <a:p>
            <a:pPr marL="285750" indent="-285750">
              <a:buFont typeface="Wingdings" pitchFamily="2" charset="2"/>
              <a:buChar char="ü"/>
            </a:pPr>
            <a:r>
              <a:rPr lang="fr-FR" sz="2000" dirty="0" err="1">
                <a:solidFill>
                  <a:srgbClr val="333333"/>
                </a:solidFill>
              </a:rPr>
              <a:t>Détecter</a:t>
            </a:r>
            <a:r>
              <a:rPr lang="fr-FR" sz="2000" dirty="0">
                <a:solidFill>
                  <a:srgbClr val="333333"/>
                </a:solidFill>
              </a:rPr>
              <a:t> les acteurs influents;</a:t>
            </a:r>
          </a:p>
          <a:p>
            <a:pPr marL="285750" indent="-285750">
              <a:buFont typeface="Wingdings" pitchFamily="2" charset="2"/>
              <a:buChar char="ü"/>
            </a:pPr>
            <a:r>
              <a:rPr lang="fr-FR" sz="2000" dirty="0">
                <a:solidFill>
                  <a:srgbClr val="333333"/>
                </a:solidFill>
              </a:rPr>
              <a:t>Anticiper les risques en fonction des </a:t>
            </a:r>
            <a:r>
              <a:rPr lang="fr-FR" sz="2000" dirty="0" err="1">
                <a:solidFill>
                  <a:srgbClr val="333333"/>
                </a:solidFill>
              </a:rPr>
              <a:t>thématiques</a:t>
            </a:r>
            <a:r>
              <a:rPr lang="fr-FR" sz="2000" dirty="0">
                <a:solidFill>
                  <a:srgbClr val="333333"/>
                </a:solidFill>
              </a:rPr>
              <a:t> de discussion;</a:t>
            </a:r>
          </a:p>
          <a:p>
            <a:pPr marL="285750" indent="-285750">
              <a:buFont typeface="Wingdings" pitchFamily="2" charset="2"/>
              <a:buChar char="ü"/>
            </a:pPr>
            <a:r>
              <a:rPr lang="fr-FR" sz="2000" dirty="0" err="1">
                <a:solidFill>
                  <a:srgbClr val="333333"/>
                </a:solidFill>
              </a:rPr>
              <a:t>Gérer</a:t>
            </a:r>
            <a:r>
              <a:rPr lang="fr-FR" sz="2000" dirty="0">
                <a:solidFill>
                  <a:srgbClr val="333333"/>
                </a:solidFill>
              </a:rPr>
              <a:t> les risques et les attaques sur la </a:t>
            </a:r>
            <a:r>
              <a:rPr lang="fr-FR" sz="2000" dirty="0" err="1">
                <a:solidFill>
                  <a:srgbClr val="333333"/>
                </a:solidFill>
              </a:rPr>
              <a:t>réputation</a:t>
            </a:r>
            <a:r>
              <a:rPr lang="fr-FR" sz="2000" dirty="0">
                <a:solidFill>
                  <a:srgbClr val="333333"/>
                </a:solidFill>
              </a:rPr>
              <a:t> en ligne. </a:t>
            </a:r>
          </a:p>
        </p:txBody>
      </p:sp>
      <p:sp>
        <p:nvSpPr>
          <p:cNvPr id="4" name="Titre 1">
            <a:extLst>
              <a:ext uri="{FF2B5EF4-FFF2-40B4-BE49-F238E27FC236}">
                <a16:creationId xmlns:a16="http://schemas.microsoft.com/office/drawing/2014/main" id="{7D8354AE-2F48-3E45-ADFB-5AAD1FA28232}"/>
              </a:ext>
            </a:extLst>
          </p:cNvPr>
          <p:cNvSpPr txBox="1">
            <a:spLocks/>
          </p:cNvSpPr>
          <p:nvPr/>
        </p:nvSpPr>
        <p:spPr>
          <a:xfrm>
            <a:off x="0" y="-5507"/>
            <a:ext cx="9144000" cy="1130251"/>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buClr>
                <a:srgbClr val="F2F2F2"/>
              </a:buClr>
              <a:buSzPts val="4400"/>
              <a:buFont typeface="Arial Black"/>
              <a:buNone/>
            </a:pPr>
            <a:r>
              <a:rPr lang="fr-FR" sz="3300" dirty="0">
                <a:solidFill>
                  <a:srgbClr val="F2F2F2"/>
                </a:solidFill>
                <a:latin typeface="Arial Black"/>
                <a:ea typeface="Arial Black"/>
                <a:cs typeface="Arial Black"/>
              </a:rPr>
              <a:t>Cartographie des réseaux sociaux</a:t>
            </a:r>
          </a:p>
        </p:txBody>
      </p:sp>
    </p:spTree>
    <p:extLst>
      <p:ext uri="{BB962C8B-B14F-4D97-AF65-F5344CB8AC3E}">
        <p14:creationId xmlns:p14="http://schemas.microsoft.com/office/powerpoint/2010/main" val="13657596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t="2029"/>
          <a:stretch/>
        </p:blipFill>
        <p:spPr>
          <a:xfrm>
            <a:off x="1938483" y="951578"/>
            <a:ext cx="5143500" cy="5039139"/>
          </a:xfrm>
          <a:prstGeom prst="rect">
            <a:avLst/>
          </a:prstGeom>
        </p:spPr>
      </p:pic>
      <p:sp>
        <p:nvSpPr>
          <p:cNvPr id="6" name="ZoneTexte 5"/>
          <p:cNvSpPr txBox="1"/>
          <p:nvPr/>
        </p:nvSpPr>
        <p:spPr>
          <a:xfrm>
            <a:off x="899592" y="110118"/>
            <a:ext cx="7498667" cy="461665"/>
          </a:xfrm>
          <a:prstGeom prst="rect">
            <a:avLst/>
          </a:prstGeom>
          <a:noFill/>
          <a:ln>
            <a:solidFill>
              <a:schemeClr val="bg1"/>
            </a:solidFill>
          </a:ln>
        </p:spPr>
        <p:txBody>
          <a:bodyPr wrap="square" rtlCol="0">
            <a:spAutoFit/>
          </a:bodyPr>
          <a:lstStyle/>
          <a:p>
            <a:pPr algn="ctr"/>
            <a:r>
              <a:rPr lang="fr-CA" sz="2400" dirty="0">
                <a:latin typeface="+mj-lt"/>
              </a:rPr>
              <a:t>Cartographie des </a:t>
            </a:r>
            <a:r>
              <a:rPr lang="fr-CA" sz="2400" dirty="0" err="1">
                <a:latin typeface="+mj-lt"/>
              </a:rPr>
              <a:t>Posts</a:t>
            </a:r>
            <a:r>
              <a:rPr lang="fr-CA" sz="2400" dirty="0">
                <a:latin typeface="+mj-lt"/>
              </a:rPr>
              <a:t> publiés sur une Page Facebook</a:t>
            </a:r>
            <a:endParaRPr lang="fr-FR" sz="2400" dirty="0">
              <a:latin typeface="+mj-lt"/>
            </a:endParaRPr>
          </a:p>
        </p:txBody>
      </p:sp>
      <p:sp>
        <p:nvSpPr>
          <p:cNvPr id="8" name="Flèche à angle droit 7"/>
          <p:cNvSpPr/>
          <p:nvPr/>
        </p:nvSpPr>
        <p:spPr>
          <a:xfrm>
            <a:off x="1703070" y="2352096"/>
            <a:ext cx="2491740" cy="451485"/>
          </a:xfrm>
          <a:prstGeom prst="bentUpArrow">
            <a:avLst>
              <a:gd name="adj1" fmla="val 17727"/>
              <a:gd name="adj2" fmla="val 25000"/>
              <a:gd name="adj3" fmla="val 25000"/>
            </a:avLst>
          </a:prstGeom>
          <a:solidFill>
            <a:srgbClr val="3B3B3B"/>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3616" y="2214143"/>
            <a:ext cx="1428044" cy="1126648"/>
          </a:xfrm>
          <a:prstGeom prst="ellipse">
            <a:avLst/>
          </a:prstGeom>
        </p:spPr>
      </p:pic>
      <p:sp>
        <p:nvSpPr>
          <p:cNvPr id="10" name="ZoneTexte 9"/>
          <p:cNvSpPr txBox="1"/>
          <p:nvPr/>
        </p:nvSpPr>
        <p:spPr>
          <a:xfrm>
            <a:off x="298749" y="1383800"/>
            <a:ext cx="1428044" cy="715581"/>
          </a:xfrm>
          <a:prstGeom prst="rect">
            <a:avLst/>
          </a:prstGeom>
          <a:noFill/>
        </p:spPr>
        <p:txBody>
          <a:bodyPr wrap="square" rtlCol="0">
            <a:spAutoFit/>
          </a:bodyPr>
          <a:lstStyle/>
          <a:p>
            <a:pPr algn="ctr"/>
            <a:r>
              <a:rPr lang="fr-CA" sz="1350" dirty="0">
                <a:latin typeface="Arial Black" panose="020B0A04020102020204" pitchFamily="34" charset="0"/>
              </a:rPr>
              <a:t>Un post sur: Conférence TED Maroc</a:t>
            </a:r>
            <a:endParaRPr lang="fr-FR" sz="1350" dirty="0">
              <a:latin typeface="Arial Black" panose="020B0A04020102020204" pitchFamily="34" charset="0"/>
            </a:endParaRP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96308" y="4109126"/>
            <a:ext cx="1407515" cy="1250331"/>
          </a:xfrm>
          <a:prstGeom prst="ellipse">
            <a:avLst/>
          </a:prstGeom>
        </p:spPr>
      </p:pic>
      <p:sp>
        <p:nvSpPr>
          <p:cNvPr id="12" name="Virage 11"/>
          <p:cNvSpPr/>
          <p:nvPr/>
        </p:nvSpPr>
        <p:spPr>
          <a:xfrm>
            <a:off x="2000250" y="3555731"/>
            <a:ext cx="1097280" cy="802330"/>
          </a:xfrm>
          <a:prstGeom prst="bentArrow">
            <a:avLst>
              <a:gd name="adj1" fmla="val 20726"/>
              <a:gd name="adj2" fmla="val 15740"/>
              <a:gd name="adj3" fmla="val 25000"/>
              <a:gd name="adj4" fmla="val 86246"/>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sp>
        <p:nvSpPr>
          <p:cNvPr id="13" name="ZoneTexte 12"/>
          <p:cNvSpPr txBox="1"/>
          <p:nvPr/>
        </p:nvSpPr>
        <p:spPr>
          <a:xfrm>
            <a:off x="160726" y="4207591"/>
            <a:ext cx="1428044" cy="923330"/>
          </a:xfrm>
          <a:prstGeom prst="rect">
            <a:avLst/>
          </a:prstGeom>
          <a:noFill/>
        </p:spPr>
        <p:txBody>
          <a:bodyPr wrap="square" rtlCol="0">
            <a:spAutoFit/>
          </a:bodyPr>
          <a:lstStyle/>
          <a:p>
            <a:pPr algn="ctr"/>
            <a:r>
              <a:rPr lang="fr-CA" sz="1350" dirty="0">
                <a:latin typeface="Arial Black" panose="020B0A04020102020204" pitchFamily="34" charset="0"/>
              </a:rPr>
              <a:t>Un post sur: Best  </a:t>
            </a:r>
            <a:r>
              <a:rPr lang="fr-CA" sz="1350" dirty="0" err="1">
                <a:latin typeface="Arial Black" panose="020B0A04020102020204" pitchFamily="34" charset="0"/>
              </a:rPr>
              <a:t>Moroccan</a:t>
            </a:r>
            <a:r>
              <a:rPr lang="fr-CA" sz="1350" dirty="0">
                <a:latin typeface="Arial Black" panose="020B0A04020102020204" pitchFamily="34" charset="0"/>
              </a:rPr>
              <a:t> Speaker</a:t>
            </a:r>
            <a:endParaRPr lang="fr-FR" sz="1350" dirty="0">
              <a:latin typeface="Arial Black" panose="020B0A04020102020204" pitchFamily="34" charset="0"/>
            </a:endParaRPr>
          </a:p>
        </p:txBody>
      </p:sp>
      <p:sp>
        <p:nvSpPr>
          <p:cNvPr id="14" name="ZoneTexte 13"/>
          <p:cNvSpPr txBox="1"/>
          <p:nvPr/>
        </p:nvSpPr>
        <p:spPr>
          <a:xfrm>
            <a:off x="6960870" y="2257764"/>
            <a:ext cx="2366010" cy="923330"/>
          </a:xfrm>
          <a:prstGeom prst="rect">
            <a:avLst/>
          </a:prstGeom>
          <a:noFill/>
        </p:spPr>
        <p:txBody>
          <a:bodyPr wrap="square" rtlCol="0">
            <a:spAutoFit/>
          </a:bodyPr>
          <a:lstStyle/>
          <a:p>
            <a:pPr algn="ctr"/>
            <a:r>
              <a:rPr lang="fr-CA" sz="1350" dirty="0">
                <a:latin typeface="Arial Black" panose="020B0A04020102020204" pitchFamily="34" charset="0"/>
              </a:rPr>
              <a:t>Un </a:t>
            </a:r>
            <a:r>
              <a:rPr lang="fr-CA" sz="1350" dirty="0" err="1">
                <a:latin typeface="Arial Black" panose="020B0A04020102020204" pitchFamily="34" charset="0"/>
              </a:rPr>
              <a:t>posts</a:t>
            </a:r>
            <a:r>
              <a:rPr lang="fr-CA" sz="1350" dirty="0">
                <a:latin typeface="Arial Black" panose="020B0A04020102020204" pitchFamily="34" charset="0"/>
              </a:rPr>
              <a:t> sur: Compétition nationale des jeunes Leader Marocains</a:t>
            </a:r>
            <a:endParaRPr lang="fr-FR" sz="1350" dirty="0">
              <a:latin typeface="Arial Black" panose="020B0A04020102020204" pitchFamily="34" charset="0"/>
            </a:endParaRPr>
          </a:p>
        </p:txBody>
      </p:sp>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83854" y="1180827"/>
            <a:ext cx="1214406" cy="924674"/>
          </a:xfrm>
          <a:prstGeom prst="ellipse">
            <a:avLst/>
          </a:prstGeom>
        </p:spPr>
      </p:pic>
      <p:sp>
        <p:nvSpPr>
          <p:cNvPr id="16" name="Virage 15"/>
          <p:cNvSpPr/>
          <p:nvPr/>
        </p:nvSpPr>
        <p:spPr>
          <a:xfrm>
            <a:off x="5358390" y="1339240"/>
            <a:ext cx="1723594" cy="240030"/>
          </a:xfrm>
          <a:prstGeom prst="bentArrow">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black"/>
              </a:solidFill>
            </a:endParaRPr>
          </a:p>
        </p:txBody>
      </p:sp>
      <p:sp>
        <p:nvSpPr>
          <p:cNvPr id="17" name="ZoneTexte 16"/>
          <p:cNvSpPr txBox="1"/>
          <p:nvPr/>
        </p:nvSpPr>
        <p:spPr>
          <a:xfrm>
            <a:off x="7029684" y="3995874"/>
            <a:ext cx="2274570" cy="507831"/>
          </a:xfrm>
          <a:prstGeom prst="rect">
            <a:avLst/>
          </a:prstGeom>
          <a:noFill/>
        </p:spPr>
        <p:txBody>
          <a:bodyPr wrap="square" rtlCol="0">
            <a:spAutoFit/>
          </a:bodyPr>
          <a:lstStyle/>
          <a:p>
            <a:pPr algn="ctr"/>
            <a:r>
              <a:rPr lang="fr-CA" sz="1350" dirty="0">
                <a:latin typeface="Arial Black" panose="020B0A04020102020204" pitchFamily="34" charset="0"/>
              </a:rPr>
              <a:t>Des personnes très actives sur la page</a:t>
            </a:r>
            <a:endParaRPr lang="fr-FR" sz="1350" dirty="0">
              <a:latin typeface="Arial Black" panose="020B0A04020102020204" pitchFamily="34" charset="0"/>
            </a:endParaRPr>
          </a:p>
        </p:txBody>
      </p:sp>
      <p:cxnSp>
        <p:nvCxnSpPr>
          <p:cNvPr id="19" name="Connecteur droit avec flèche 18"/>
          <p:cNvCxnSpPr/>
          <p:nvPr/>
        </p:nvCxnSpPr>
        <p:spPr>
          <a:xfrm flipH="1" flipV="1">
            <a:off x="6960870" y="3026466"/>
            <a:ext cx="1000125" cy="93042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eur droit avec flèche 19"/>
          <p:cNvCxnSpPr/>
          <p:nvPr/>
        </p:nvCxnSpPr>
        <p:spPr>
          <a:xfrm flipH="1">
            <a:off x="3845173" y="4597243"/>
            <a:ext cx="3653720" cy="103660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3" name="Ellipse 22"/>
          <p:cNvSpPr/>
          <p:nvPr/>
        </p:nvSpPr>
        <p:spPr>
          <a:xfrm>
            <a:off x="238641" y="5380103"/>
            <a:ext cx="159094" cy="137160"/>
          </a:xfrm>
          <a:prstGeom prst="ellipse">
            <a:avLst/>
          </a:prstGeom>
          <a:solidFill>
            <a:srgbClr val="FFF6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sp>
        <p:nvSpPr>
          <p:cNvPr id="24" name="ZoneTexte 23"/>
          <p:cNvSpPr txBox="1"/>
          <p:nvPr/>
        </p:nvSpPr>
        <p:spPr>
          <a:xfrm>
            <a:off x="423616" y="5310184"/>
            <a:ext cx="3791495" cy="507831"/>
          </a:xfrm>
          <a:prstGeom prst="rect">
            <a:avLst/>
          </a:prstGeom>
          <a:noFill/>
        </p:spPr>
        <p:txBody>
          <a:bodyPr wrap="square" rtlCol="0">
            <a:spAutoFit/>
          </a:bodyPr>
          <a:lstStyle/>
          <a:p>
            <a:r>
              <a:rPr lang="fr-CA" sz="1350" dirty="0">
                <a:latin typeface="Arial Black" panose="020B0A04020102020204" pitchFamily="34" charset="0"/>
              </a:rPr>
              <a:t>Les sujets et </a:t>
            </a:r>
            <a:r>
              <a:rPr lang="fr-CA" sz="1350" dirty="0" err="1">
                <a:latin typeface="Arial Black" panose="020B0A04020102020204" pitchFamily="34" charset="0"/>
              </a:rPr>
              <a:t>Posts</a:t>
            </a:r>
            <a:r>
              <a:rPr lang="fr-CA" sz="1350" dirty="0">
                <a:latin typeface="Arial Black" panose="020B0A04020102020204" pitchFamily="34" charset="0"/>
              </a:rPr>
              <a:t> publiées sur la page</a:t>
            </a:r>
            <a:endParaRPr lang="fr-FR" sz="1350" dirty="0">
              <a:latin typeface="Arial Black" panose="020B0A04020102020204" pitchFamily="34" charset="0"/>
            </a:endParaRPr>
          </a:p>
        </p:txBody>
      </p:sp>
      <p:sp>
        <p:nvSpPr>
          <p:cNvPr id="25" name="Ellipse 24"/>
          <p:cNvSpPr/>
          <p:nvPr/>
        </p:nvSpPr>
        <p:spPr>
          <a:xfrm>
            <a:off x="249828" y="5710665"/>
            <a:ext cx="159094" cy="137160"/>
          </a:xfrm>
          <a:prstGeom prst="ellipse">
            <a:avLst/>
          </a:prstGeom>
          <a:solidFill>
            <a:srgbClr val="FE28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50">
              <a:solidFill>
                <a:prstClr val="white"/>
              </a:solidFill>
            </a:endParaRPr>
          </a:p>
        </p:txBody>
      </p:sp>
      <p:sp>
        <p:nvSpPr>
          <p:cNvPr id="26" name="ZoneTexte 25"/>
          <p:cNvSpPr txBox="1"/>
          <p:nvPr/>
        </p:nvSpPr>
        <p:spPr>
          <a:xfrm>
            <a:off x="423616" y="5648558"/>
            <a:ext cx="3791495" cy="300082"/>
          </a:xfrm>
          <a:prstGeom prst="rect">
            <a:avLst/>
          </a:prstGeom>
          <a:noFill/>
        </p:spPr>
        <p:txBody>
          <a:bodyPr wrap="square" rtlCol="0">
            <a:spAutoFit/>
          </a:bodyPr>
          <a:lstStyle/>
          <a:p>
            <a:r>
              <a:rPr lang="fr-CA" sz="1350" dirty="0">
                <a:latin typeface="Arial Black" panose="020B0A04020102020204" pitchFamily="34" charset="0"/>
              </a:rPr>
              <a:t>Les personnes du réseau</a:t>
            </a:r>
            <a:endParaRPr lang="fr-FR" sz="1350" dirty="0">
              <a:latin typeface="Arial Black" panose="020B0A04020102020204" pitchFamily="34" charset="0"/>
            </a:endParaRPr>
          </a:p>
        </p:txBody>
      </p:sp>
    </p:spTree>
    <p:extLst>
      <p:ext uri="{BB962C8B-B14F-4D97-AF65-F5344CB8AC3E}">
        <p14:creationId xmlns:p14="http://schemas.microsoft.com/office/powerpoint/2010/main" val="30674750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p:cNvSpPr>
            <a:spLocks noGrp="1"/>
          </p:cNvSpPr>
          <p:nvPr>
            <p:ph type="sldNum" sz="quarter" idx="12"/>
          </p:nvPr>
        </p:nvSpPr>
        <p:spPr/>
        <p:txBody>
          <a:bodyPr/>
          <a:lstStyle/>
          <a:p>
            <a:fld id="{2A3E9BE6-9BC1-4B96-BCF9-4AE42E9C6C0C}" type="slidenum">
              <a:rPr lang="fr-FR" smtClean="0">
                <a:solidFill>
                  <a:prstClr val="black">
                    <a:tint val="75000"/>
                  </a:prstClr>
                </a:solidFill>
              </a:rPr>
              <a:pPr/>
              <a:t>32</a:t>
            </a:fld>
            <a:endParaRPr lang="fr-FR" dirty="0">
              <a:solidFill>
                <a:prstClr val="black">
                  <a:tint val="75000"/>
                </a:prstClr>
              </a:solidFill>
            </a:endParaRPr>
          </a:p>
        </p:txBody>
      </p:sp>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t="16855" r="32963"/>
          <a:stretch/>
        </p:blipFill>
        <p:spPr>
          <a:xfrm>
            <a:off x="3707606" y="1412776"/>
            <a:ext cx="5436394" cy="4752528"/>
          </a:xfrm>
          <a:prstGeom prst="rect">
            <a:avLst/>
          </a:prstGeom>
        </p:spPr>
      </p:pic>
      <p:sp>
        <p:nvSpPr>
          <p:cNvPr id="2" name="ZoneTexte 1"/>
          <p:cNvSpPr txBox="1"/>
          <p:nvPr/>
        </p:nvSpPr>
        <p:spPr>
          <a:xfrm>
            <a:off x="165543" y="661368"/>
            <a:ext cx="8812914" cy="400110"/>
          </a:xfrm>
          <a:prstGeom prst="rect">
            <a:avLst/>
          </a:prstGeom>
          <a:noFill/>
        </p:spPr>
        <p:txBody>
          <a:bodyPr wrap="square" rtlCol="0">
            <a:spAutoFit/>
          </a:bodyPr>
          <a:lstStyle>
            <a:defPPr marR="0" lvl="0" algn="l" rtl="0">
              <a:lnSpc>
                <a:spcPct val="100000"/>
              </a:lnSpc>
              <a:spcBef>
                <a:spcPts val="0"/>
              </a:spcBef>
              <a:spcAft>
                <a:spcPts val="0"/>
              </a:spcAft>
            </a:defPPr>
            <a:lvl1pPr algn="ctr">
              <a:defRPr sz="1800" b="1" u="sng">
                <a:solidFill>
                  <a:schemeClr val="bg2"/>
                </a:solidFill>
              </a:defRPr>
            </a:lvl1pPr>
          </a:lstStyle>
          <a:p>
            <a:pPr algn="l"/>
            <a:r>
              <a:rPr lang="fr-FR" sz="2000" dirty="0">
                <a:solidFill>
                  <a:schemeClr val="tx1"/>
                </a:solidFill>
              </a:rPr>
              <a:t>Veille technologique: </a:t>
            </a:r>
            <a:r>
              <a:rPr lang="fr-FR" sz="2000" u="none" dirty="0">
                <a:solidFill>
                  <a:schemeClr val="tx1"/>
                </a:solidFill>
              </a:rPr>
              <a:t>Cartographie des brevets dans le domaine de l’aéronautique </a:t>
            </a:r>
          </a:p>
        </p:txBody>
      </p:sp>
      <p:sp>
        <p:nvSpPr>
          <p:cNvPr id="3" name="Rectangle 2"/>
          <p:cNvSpPr/>
          <p:nvPr/>
        </p:nvSpPr>
        <p:spPr>
          <a:xfrm>
            <a:off x="165543" y="1526882"/>
            <a:ext cx="3707606" cy="4524315"/>
          </a:xfrm>
          <a:prstGeom prst="rect">
            <a:avLst/>
          </a:prstGeom>
        </p:spPr>
        <p:txBody>
          <a:bodyPr wrap="square">
            <a:spAutoFit/>
          </a:bodyPr>
          <a:lstStyle/>
          <a:p>
            <a:pPr algn="just"/>
            <a:r>
              <a:rPr lang="fr-FR" dirty="0"/>
              <a:t>C’est une représentation des acteurs selon leurs classes CPC de brevets publiés sur </a:t>
            </a:r>
            <a:r>
              <a:rPr lang="fr-FR" dirty="0" err="1"/>
              <a:t>Espacenet</a:t>
            </a:r>
            <a:r>
              <a:rPr lang="fr-FR" dirty="0"/>
              <a:t>. </a:t>
            </a:r>
          </a:p>
          <a:p>
            <a:pPr algn="just"/>
            <a:endParaRPr lang="fr-FR" dirty="0"/>
          </a:p>
          <a:p>
            <a:pPr algn="just"/>
            <a:r>
              <a:rPr lang="fr-FR" dirty="0"/>
              <a:t>On retrouve les principaux intervenants dans les</a:t>
            </a:r>
          </a:p>
          <a:p>
            <a:pPr algn="just"/>
            <a:r>
              <a:rPr lang="fr-FR" dirty="0"/>
              <a:t>secteurs aéronautiques : Airbus, Boeing… (qui déposent le plus de brevets)</a:t>
            </a:r>
          </a:p>
          <a:p>
            <a:pPr algn="just"/>
            <a:endParaRPr lang="fr-FR" dirty="0"/>
          </a:p>
          <a:p>
            <a:pPr algn="just"/>
            <a:r>
              <a:rPr lang="fr-FR" dirty="0"/>
              <a:t>On remarque aussi que certains fournisseurs comme Volvo gmbh pénètrent le marché aéronautique.</a:t>
            </a:r>
          </a:p>
          <a:p>
            <a:pPr algn="just"/>
            <a:endParaRPr lang="fr-FR" dirty="0"/>
          </a:p>
          <a:p>
            <a:pPr algn="just"/>
            <a:r>
              <a:rPr lang="fr-FR" dirty="0"/>
              <a:t>Toutefois rares sont les brevets en commun entre Airbus et Boeing.</a:t>
            </a:r>
          </a:p>
        </p:txBody>
      </p:sp>
    </p:spTree>
    <p:extLst>
      <p:ext uri="{BB962C8B-B14F-4D97-AF65-F5344CB8AC3E}">
        <p14:creationId xmlns:p14="http://schemas.microsoft.com/office/powerpoint/2010/main" val="19404250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Espace réservé du numéro de diapositive 15"/>
          <p:cNvSpPr>
            <a:spLocks noGrp="1"/>
          </p:cNvSpPr>
          <p:nvPr>
            <p:ph type="sldNum" sz="quarter" idx="12"/>
          </p:nvPr>
        </p:nvSpPr>
        <p:spPr/>
        <p:txBody>
          <a:bodyPr/>
          <a:lstStyle/>
          <a:p>
            <a:fld id="{2A3E9BE6-9BC1-4B96-BCF9-4AE42E9C6C0C}" type="slidenum">
              <a:rPr lang="fr-FR" smtClean="0">
                <a:solidFill>
                  <a:prstClr val="black">
                    <a:tint val="75000"/>
                  </a:prstClr>
                </a:solidFill>
              </a:rPr>
              <a:pPr/>
              <a:t>33</a:t>
            </a:fld>
            <a:endParaRPr lang="fr-FR" dirty="0">
              <a:solidFill>
                <a:prstClr val="black">
                  <a:tint val="75000"/>
                </a:prstClr>
              </a:solidFill>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8934" y="1446768"/>
            <a:ext cx="5592468" cy="4725711"/>
          </a:xfrm>
          <a:prstGeom prst="rect">
            <a:avLst/>
          </a:prstGeom>
        </p:spPr>
      </p:pic>
      <p:sp>
        <p:nvSpPr>
          <p:cNvPr id="3" name="ZoneTexte 2"/>
          <p:cNvSpPr txBox="1"/>
          <p:nvPr/>
        </p:nvSpPr>
        <p:spPr>
          <a:xfrm>
            <a:off x="94278" y="338772"/>
            <a:ext cx="8610417" cy="1107996"/>
          </a:xfrm>
          <a:prstGeom prst="rect">
            <a:avLst/>
          </a:prstGeom>
          <a:noFill/>
        </p:spPr>
        <p:txBody>
          <a:bodyPr wrap="square" rtlCol="0">
            <a:spAutoFit/>
          </a:bodyPr>
          <a:lstStyle/>
          <a:p>
            <a:pPr algn="ctr"/>
            <a:r>
              <a:rPr lang="fr-FR" sz="2200" b="1" u="sng" dirty="0"/>
              <a:t>Cartographie de la science</a:t>
            </a:r>
            <a:r>
              <a:rPr lang="fr-FR" sz="2200" b="1" dirty="0"/>
              <a:t>: trouver les spécialités tendances et les auteurs les plus actifs dans le domaine de la cartographie de l’information  </a:t>
            </a:r>
          </a:p>
        </p:txBody>
      </p:sp>
      <p:sp>
        <p:nvSpPr>
          <p:cNvPr id="13" name="ZoneTexte 12"/>
          <p:cNvSpPr txBox="1"/>
          <p:nvPr/>
        </p:nvSpPr>
        <p:spPr>
          <a:xfrm>
            <a:off x="572598" y="2189835"/>
            <a:ext cx="1983178" cy="3208571"/>
          </a:xfrm>
          <a:prstGeom prst="rect">
            <a:avLst/>
          </a:prstGeom>
          <a:noFill/>
        </p:spPr>
        <p:txBody>
          <a:bodyPr wrap="square" rtlCol="0">
            <a:spAutoFit/>
          </a:bodyPr>
          <a:lstStyle/>
          <a:p>
            <a:r>
              <a:rPr lang="fr-FR" sz="1350" b="1" dirty="0"/>
              <a:t>Domaines majeurs de publication:</a:t>
            </a:r>
          </a:p>
          <a:p>
            <a:endParaRPr lang="fr-FR" sz="1350" dirty="0"/>
          </a:p>
          <a:p>
            <a:r>
              <a:rPr lang="fr-FR" sz="1350" dirty="0">
                <a:solidFill>
                  <a:srgbClr val="F98895"/>
                </a:solidFill>
              </a:rPr>
              <a:t>-Datamining</a:t>
            </a:r>
          </a:p>
          <a:p>
            <a:r>
              <a:rPr lang="fr-FR" sz="1350" dirty="0">
                <a:solidFill>
                  <a:srgbClr val="F98895"/>
                </a:solidFill>
              </a:rPr>
              <a:t>-Computer program</a:t>
            </a:r>
          </a:p>
          <a:p>
            <a:r>
              <a:rPr lang="fr-FR" sz="1350" dirty="0">
                <a:solidFill>
                  <a:srgbClr val="F98895"/>
                </a:solidFill>
              </a:rPr>
              <a:t>-</a:t>
            </a:r>
            <a:r>
              <a:rPr lang="fr-FR" sz="1350" dirty="0" err="1">
                <a:solidFill>
                  <a:srgbClr val="F98895"/>
                </a:solidFill>
              </a:rPr>
              <a:t>Genomics</a:t>
            </a:r>
            <a:endParaRPr lang="fr-FR" sz="1350" dirty="0">
              <a:solidFill>
                <a:srgbClr val="F98895"/>
              </a:solidFill>
            </a:endParaRPr>
          </a:p>
          <a:p>
            <a:r>
              <a:rPr lang="fr-FR" sz="1350" dirty="0">
                <a:solidFill>
                  <a:srgbClr val="F98895"/>
                </a:solidFill>
              </a:rPr>
              <a:t>-</a:t>
            </a:r>
            <a:r>
              <a:rPr lang="fr-FR" sz="1350" dirty="0" err="1">
                <a:solidFill>
                  <a:srgbClr val="F98895"/>
                </a:solidFill>
              </a:rPr>
              <a:t>Community</a:t>
            </a:r>
            <a:r>
              <a:rPr lang="fr-FR" sz="1350" dirty="0">
                <a:solidFill>
                  <a:srgbClr val="F98895"/>
                </a:solidFill>
              </a:rPr>
              <a:t> </a:t>
            </a:r>
            <a:r>
              <a:rPr lang="fr-FR" sz="1350" dirty="0" err="1">
                <a:solidFill>
                  <a:srgbClr val="F98895"/>
                </a:solidFill>
              </a:rPr>
              <a:t>Detection</a:t>
            </a:r>
            <a:endParaRPr lang="fr-FR" sz="1350" dirty="0">
              <a:solidFill>
                <a:srgbClr val="F98895"/>
              </a:solidFill>
            </a:endParaRPr>
          </a:p>
          <a:p>
            <a:r>
              <a:rPr lang="fr-FR" sz="1350" dirty="0">
                <a:solidFill>
                  <a:srgbClr val="F98895"/>
                </a:solidFill>
              </a:rPr>
              <a:t>-etc.</a:t>
            </a:r>
          </a:p>
          <a:p>
            <a:endParaRPr lang="fr-FR" sz="1350" dirty="0"/>
          </a:p>
          <a:p>
            <a:r>
              <a:rPr lang="fr-FR" sz="1350" b="1" dirty="0"/>
              <a:t>Auteurs les plus actifs: </a:t>
            </a:r>
          </a:p>
          <a:p>
            <a:endParaRPr lang="fr-FR" sz="1350" dirty="0"/>
          </a:p>
          <a:p>
            <a:r>
              <a:rPr lang="fr-FR" sz="1350" dirty="0">
                <a:solidFill>
                  <a:srgbClr val="FC6319"/>
                </a:solidFill>
              </a:rPr>
              <a:t>-Bekaert, M</a:t>
            </a:r>
          </a:p>
          <a:p>
            <a:r>
              <a:rPr lang="fr-FR" sz="1350" dirty="0">
                <a:solidFill>
                  <a:srgbClr val="FC6319"/>
                </a:solidFill>
              </a:rPr>
              <a:t>-</a:t>
            </a:r>
            <a:r>
              <a:rPr lang="fr-FR" sz="1350" dirty="0" err="1">
                <a:solidFill>
                  <a:srgbClr val="FC6319"/>
                </a:solidFill>
              </a:rPr>
              <a:t>Conant</a:t>
            </a:r>
            <a:r>
              <a:rPr lang="fr-FR" sz="1350" dirty="0">
                <a:solidFill>
                  <a:srgbClr val="FC6319"/>
                </a:solidFill>
              </a:rPr>
              <a:t>, G.C</a:t>
            </a:r>
          </a:p>
          <a:p>
            <a:endParaRPr lang="fr-FR" sz="1350" dirty="0"/>
          </a:p>
          <a:p>
            <a:endParaRPr lang="fr-FR" sz="1350" dirty="0"/>
          </a:p>
        </p:txBody>
      </p:sp>
    </p:spTree>
    <p:extLst>
      <p:ext uri="{BB962C8B-B14F-4D97-AF65-F5344CB8AC3E}">
        <p14:creationId xmlns:p14="http://schemas.microsoft.com/office/powerpoint/2010/main" val="16354355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6453336"/>
          </a:xfrm>
          <a:prstGeom prst="rect">
            <a:avLst/>
          </a:prstGeom>
          <a:ln>
            <a:solidFill>
              <a:schemeClr val="tx1"/>
            </a:solidFill>
          </a:ln>
        </p:spPr>
      </p:pic>
      <p:sp>
        <p:nvSpPr>
          <p:cNvPr id="3" name="Rectangle 2"/>
          <p:cNvSpPr/>
          <p:nvPr/>
        </p:nvSpPr>
        <p:spPr>
          <a:xfrm>
            <a:off x="1115616" y="1484784"/>
            <a:ext cx="684076" cy="369332"/>
          </a:xfrm>
          <a:prstGeom prst="rect">
            <a:avLst/>
          </a:prstGeom>
        </p:spPr>
        <p:txBody>
          <a:bodyPr wrap="square">
            <a:spAutoFit/>
          </a:bodyPr>
          <a:lstStyle/>
          <a:p>
            <a:r>
              <a:rPr lang="fr-FR" dirty="0">
                <a:solidFill>
                  <a:srgbClr val="FFFF00"/>
                </a:solidFill>
                <a:latin typeface="Agency FB" panose="020B0503020202020204" pitchFamily="34" charset="0"/>
              </a:rPr>
              <a:t>52%</a:t>
            </a:r>
            <a:endParaRPr lang="fr-FR" dirty="0"/>
          </a:p>
        </p:txBody>
      </p:sp>
    </p:spTree>
    <p:extLst>
      <p:ext uri="{BB962C8B-B14F-4D97-AF65-F5344CB8AC3E}">
        <p14:creationId xmlns:p14="http://schemas.microsoft.com/office/powerpoint/2010/main" val="8098175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solidFill>
              <a:srgbClr val="275EA3"/>
            </a:solidFill>
            <a:ln>
              <a:solidFill>
                <a:srgbClr val="275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116632"/>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sp>
        <p:nvSpPr>
          <p:cNvPr id="22" name="Rectangle 21"/>
          <p:cNvSpPr/>
          <p:nvPr/>
        </p:nvSpPr>
        <p:spPr>
          <a:xfrm>
            <a:off x="376124" y="92634"/>
            <a:ext cx="8035360" cy="584775"/>
          </a:xfrm>
          <a:prstGeom prst="rect">
            <a:avLst/>
          </a:prstGeom>
        </p:spPr>
        <p:txBody>
          <a:bodyPr wrap="square">
            <a:spAutoFit/>
          </a:bodyPr>
          <a:lstStyle/>
          <a:p>
            <a:pPr algn="ctr"/>
            <a:r>
              <a:rPr lang="fr-FR" sz="3200" b="1" dirty="0">
                <a:solidFill>
                  <a:schemeClr val="tx1">
                    <a:lumMod val="50000"/>
                    <a:lumOff val="50000"/>
                  </a:schemeClr>
                </a:solidFill>
                <a:latin typeface="Agency FB" panose="020B0503020202020204" pitchFamily="34" charset="0"/>
              </a:rPr>
              <a:t>Collaborations scientifiques par Institution</a:t>
            </a:r>
          </a:p>
        </p:txBody>
      </p:sp>
      <p:pic>
        <p:nvPicPr>
          <p:cNvPr id="23" name="Image 2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3808" y="1107001"/>
            <a:ext cx="5976664" cy="5780626"/>
          </a:xfrm>
          <a:prstGeom prst="rect">
            <a:avLst/>
          </a:prstGeom>
        </p:spPr>
      </p:pic>
      <p:sp>
        <p:nvSpPr>
          <p:cNvPr id="38" name="Rectangle 37"/>
          <p:cNvSpPr/>
          <p:nvPr/>
        </p:nvSpPr>
        <p:spPr>
          <a:xfrm>
            <a:off x="2615062" y="1124744"/>
            <a:ext cx="45719" cy="5713125"/>
          </a:xfrm>
          <a:prstGeom prst="rect">
            <a:avLst/>
          </a:prstGeom>
          <a:solidFill>
            <a:schemeClr val="bg1"/>
          </a:solidFill>
          <a:ln>
            <a:no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aphicFrame>
        <p:nvGraphicFramePr>
          <p:cNvPr id="4" name="Diagramme 3"/>
          <p:cNvGraphicFramePr/>
          <p:nvPr/>
        </p:nvGraphicFramePr>
        <p:xfrm>
          <a:off x="-1723581" y="1813272"/>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93080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857251"/>
            <a:ext cx="9144000" cy="942975"/>
          </a:xfrm>
          <a:solidFill>
            <a:schemeClr val="tx2"/>
          </a:solidFill>
          <a:ln>
            <a:noFill/>
          </a:ln>
        </p:spPr>
        <p:txBody>
          <a:bodyPr spcFirstLastPara="1" vert="horz" wrap="square" lIns="68569" tIns="34275" rIns="68569" bIns="34275" rtlCol="0" anchor="ctr" anchorCtr="0">
            <a:normAutofit/>
          </a:bodyPr>
          <a:lstStyle/>
          <a:p>
            <a:pPr marL="342900" indent="-257175">
              <a:buClr>
                <a:srgbClr val="F2F2F2"/>
              </a:buClr>
              <a:buSzPts val="4400"/>
              <a:buFont typeface="Arial Black"/>
            </a:pPr>
            <a:r>
              <a:rPr lang="fr-FR" dirty="0">
                <a:solidFill>
                  <a:srgbClr val="F2F2F2"/>
                </a:solidFill>
                <a:latin typeface="Arial Black"/>
                <a:ea typeface="Arial Black"/>
                <a:cs typeface="Arial Black"/>
              </a:rPr>
              <a:t>Conclusions</a:t>
            </a:r>
          </a:p>
        </p:txBody>
      </p:sp>
      <p:sp>
        <p:nvSpPr>
          <p:cNvPr id="3" name="Espace réservé du texte 2"/>
          <p:cNvSpPr>
            <a:spLocks noGrp="1"/>
          </p:cNvSpPr>
          <p:nvPr>
            <p:ph type="body" idx="1"/>
          </p:nvPr>
        </p:nvSpPr>
        <p:spPr>
          <a:xfrm>
            <a:off x="628650" y="2492896"/>
            <a:ext cx="7886700" cy="3263504"/>
          </a:xfrm>
        </p:spPr>
        <p:txBody>
          <a:bodyPr>
            <a:normAutofit fontScale="77500" lnSpcReduction="20000"/>
          </a:bodyPr>
          <a:lstStyle/>
          <a:p>
            <a:pPr algn="just"/>
            <a:r>
              <a:rPr lang="fr-FR" dirty="0"/>
              <a:t>La cartographie de l’information est importante dans tous processus de veille;</a:t>
            </a:r>
          </a:p>
          <a:p>
            <a:pPr algn="just"/>
            <a:endParaRPr lang="fr-FR" dirty="0"/>
          </a:p>
          <a:p>
            <a:pPr algn="just"/>
            <a:r>
              <a:rPr lang="fr-FR" dirty="0"/>
              <a:t>L’étape la plus délicate dans un processus de cartographie est le nettoyage des données;</a:t>
            </a:r>
          </a:p>
          <a:p>
            <a:pPr algn="just"/>
            <a:endParaRPr lang="fr-FR" dirty="0"/>
          </a:p>
          <a:p>
            <a:pPr algn="just"/>
            <a:r>
              <a:rPr lang="fr-FR" dirty="0"/>
              <a:t>L’interprétation des données est la phase clé du processus, c’est la valeur ajoutée principale de la cartographie de l’information.</a:t>
            </a:r>
          </a:p>
        </p:txBody>
      </p:sp>
    </p:spTree>
    <p:extLst>
      <p:ext uri="{BB962C8B-B14F-4D97-AF65-F5344CB8AC3E}">
        <p14:creationId xmlns:p14="http://schemas.microsoft.com/office/powerpoint/2010/main" val="15177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76124" y="2564904"/>
            <a:ext cx="8035360" cy="2062103"/>
          </a:xfrm>
          <a:prstGeom prst="rect">
            <a:avLst/>
          </a:prstGeom>
        </p:spPr>
        <p:txBody>
          <a:bodyPr wrap="square">
            <a:spAutoFit/>
          </a:bodyPr>
          <a:lstStyle/>
          <a:p>
            <a:pPr algn="ctr"/>
            <a:endParaRPr lang="fr-FR" sz="3200" b="1" dirty="0">
              <a:solidFill>
                <a:schemeClr val="tx1">
                  <a:lumMod val="50000"/>
                  <a:lumOff val="50000"/>
                </a:schemeClr>
              </a:solidFill>
              <a:latin typeface="Agency FB" panose="020B0503020202020204" pitchFamily="34" charset="0"/>
              <a:hlinkClick r:id="rId2"/>
            </a:endParaRPr>
          </a:p>
          <a:p>
            <a:pPr algn="ctr"/>
            <a:r>
              <a:rPr lang="fr-FR" sz="3200" b="1" dirty="0">
                <a:solidFill>
                  <a:schemeClr val="tx1">
                    <a:lumMod val="50000"/>
                    <a:lumOff val="50000"/>
                  </a:schemeClr>
                </a:solidFill>
                <a:latin typeface="Agency FB" panose="020B0503020202020204" pitchFamily="34" charset="0"/>
                <a:hlinkClick r:id="rId3"/>
              </a:rPr>
              <a:t>Cartographie de l’information</a:t>
            </a:r>
            <a:endParaRPr lang="fr-FR" sz="3200" b="1" dirty="0">
              <a:solidFill>
                <a:schemeClr val="tx1">
                  <a:lumMod val="50000"/>
                  <a:lumOff val="50000"/>
                </a:schemeClr>
              </a:solidFill>
              <a:latin typeface="Agency FB" panose="020B0503020202020204" pitchFamily="34" charset="0"/>
              <a:hlinkClick r:id="rId2"/>
            </a:endParaRPr>
          </a:p>
          <a:p>
            <a:pPr algn="ctr"/>
            <a:endParaRPr lang="fr-FR" sz="3200" b="1" dirty="0">
              <a:solidFill>
                <a:schemeClr val="tx1">
                  <a:lumMod val="50000"/>
                  <a:lumOff val="50000"/>
                </a:schemeClr>
              </a:solidFill>
              <a:latin typeface="Agency FB" panose="020B0503020202020204" pitchFamily="34" charset="0"/>
              <a:hlinkClick r:id="rId2"/>
            </a:endParaRPr>
          </a:p>
          <a:p>
            <a:pPr algn="ctr"/>
            <a:r>
              <a:rPr lang="fr-FR" sz="3200" b="1" dirty="0">
                <a:solidFill>
                  <a:schemeClr val="tx1">
                    <a:lumMod val="50000"/>
                    <a:lumOff val="50000"/>
                  </a:schemeClr>
                </a:solidFill>
                <a:latin typeface="Agency FB" panose="020B0503020202020204" pitchFamily="34" charset="0"/>
                <a:hlinkClick r:id="rId2"/>
              </a:rPr>
              <a:t>Logiciel Gephi</a:t>
            </a:r>
            <a:endParaRPr lang="fr-FR" sz="3200" b="1" dirty="0">
              <a:solidFill>
                <a:schemeClr val="tx1">
                  <a:lumMod val="50000"/>
                  <a:lumOff val="50000"/>
                </a:schemeClr>
              </a:solidFill>
              <a:latin typeface="Agency FB" panose="020B0503020202020204" pitchFamily="34" charset="0"/>
            </a:endParaRPr>
          </a:p>
        </p:txBody>
      </p:sp>
      <p:sp>
        <p:nvSpPr>
          <p:cNvPr id="3" name="Google Shape;144;p7">
            <a:extLst>
              <a:ext uri="{FF2B5EF4-FFF2-40B4-BE49-F238E27FC236}">
                <a16:creationId xmlns:a16="http://schemas.microsoft.com/office/drawing/2014/main" id="{0CA0EFA2-F939-244F-9023-A50C594E6097}"/>
              </a:ext>
            </a:extLst>
          </p:cNvPr>
          <p:cNvSpPr txBox="1">
            <a:spLocks/>
          </p:cNvSpPr>
          <p:nvPr/>
        </p:nvSpPr>
        <p:spPr>
          <a:xfrm>
            <a:off x="0" y="857250"/>
            <a:ext cx="9144000" cy="896815"/>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sz="3200" dirty="0">
                <a:solidFill>
                  <a:srgbClr val="F2F2F2"/>
                </a:solidFill>
                <a:latin typeface="Arial Black"/>
                <a:ea typeface="Arial Black"/>
                <a:cs typeface="Arial Black"/>
                <a:sym typeface="Arial Black"/>
              </a:rPr>
              <a:t>Conception d’une carte avec Gephi</a:t>
            </a:r>
          </a:p>
        </p:txBody>
      </p:sp>
    </p:spTree>
    <p:extLst>
      <p:ext uri="{BB962C8B-B14F-4D97-AF65-F5344CB8AC3E}">
        <p14:creationId xmlns:p14="http://schemas.microsoft.com/office/powerpoint/2010/main" val="1068888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0" y="0"/>
            <a:ext cx="9144000" cy="6858000"/>
            <a:chOff x="0" y="0"/>
            <a:chExt cx="9144000" cy="6858000"/>
          </a:xfrm>
        </p:grpSpPr>
        <p:sp>
          <p:nvSpPr>
            <p:cNvPr id="2" name="Rectangle 1"/>
            <p:cNvSpPr/>
            <p:nvPr/>
          </p:nvSpPr>
          <p:spPr>
            <a:xfrm>
              <a:off x="0" y="0"/>
              <a:ext cx="9144000" cy="6858000"/>
            </a:xfrm>
            <a:prstGeom prst="rect">
              <a:avLst/>
            </a:prstGeom>
            <a:solidFill>
              <a:srgbClr val="275EA3"/>
            </a:solidFill>
            <a:ln>
              <a:solidFill>
                <a:srgbClr val="275E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Rectangle avec coin arrondi 2"/>
            <p:cNvSpPr/>
            <p:nvPr/>
          </p:nvSpPr>
          <p:spPr>
            <a:xfrm>
              <a:off x="0" y="116632"/>
              <a:ext cx="9144000" cy="6741368"/>
            </a:xfrm>
            <a:prstGeom prst="round1Rect">
              <a:avLst/>
            </a:prstGeom>
            <a:solidFill>
              <a:schemeClr val="bg1"/>
            </a:solidFill>
            <a:ln>
              <a:solidFill>
                <a:schemeClr val="bg1"/>
              </a:solid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M</a:t>
              </a:r>
            </a:p>
          </p:txBody>
        </p:sp>
      </p:grpSp>
      <p:pic>
        <p:nvPicPr>
          <p:cNvPr id="18" name="Imag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659647"/>
            <a:ext cx="6489411" cy="6011853"/>
          </a:xfrm>
          <a:prstGeom prst="rect">
            <a:avLst/>
          </a:prstGeom>
        </p:spPr>
      </p:pic>
      <p:sp>
        <p:nvSpPr>
          <p:cNvPr id="21" name="Rectangle 20"/>
          <p:cNvSpPr/>
          <p:nvPr/>
        </p:nvSpPr>
        <p:spPr>
          <a:xfrm>
            <a:off x="1699828" y="186500"/>
            <a:ext cx="4680872" cy="584775"/>
          </a:xfrm>
          <a:prstGeom prst="rect">
            <a:avLst/>
          </a:prstGeom>
        </p:spPr>
        <p:txBody>
          <a:bodyPr wrap="square">
            <a:spAutoFit/>
          </a:bodyPr>
          <a:lstStyle/>
          <a:p>
            <a:pPr algn="ctr"/>
            <a:r>
              <a:rPr lang="fr-FR" sz="3200" b="1" dirty="0">
                <a:solidFill>
                  <a:srgbClr val="0070C0"/>
                </a:solidFill>
                <a:latin typeface="Agency FB" panose="020B0503020202020204" pitchFamily="34" charset="0"/>
              </a:rPr>
              <a:t>Communautés des auteurs</a:t>
            </a:r>
          </a:p>
        </p:txBody>
      </p:sp>
      <p:sp>
        <p:nvSpPr>
          <p:cNvPr id="4" name="ZoneTexte 3">
            <a:extLst>
              <a:ext uri="{FF2B5EF4-FFF2-40B4-BE49-F238E27FC236}">
                <a16:creationId xmlns:a16="http://schemas.microsoft.com/office/drawing/2014/main" id="{8FB5A05B-1692-694F-9DD4-D31A9AA3A998}"/>
              </a:ext>
            </a:extLst>
          </p:cNvPr>
          <p:cNvSpPr txBox="1"/>
          <p:nvPr/>
        </p:nvSpPr>
        <p:spPr>
          <a:xfrm>
            <a:off x="0" y="5934670"/>
            <a:ext cx="4680872" cy="923330"/>
          </a:xfrm>
          <a:prstGeom prst="rect">
            <a:avLst/>
          </a:prstGeom>
          <a:noFill/>
        </p:spPr>
        <p:txBody>
          <a:bodyPr wrap="square" rtlCol="0">
            <a:spAutoFit/>
          </a:bodyPr>
          <a:lstStyle/>
          <a:p>
            <a:r>
              <a:rPr lang="fr-FR" dirty="0"/>
              <a:t>Degré: taille du nœud</a:t>
            </a:r>
          </a:p>
          <a:p>
            <a:r>
              <a:rPr lang="fr-FR" dirty="0"/>
              <a:t>Centralité: </a:t>
            </a:r>
            <a:r>
              <a:rPr lang="fr-FR" sz="1800" dirty="0"/>
              <a:t>(degré, </a:t>
            </a:r>
            <a:r>
              <a:rPr lang="fr-FR" sz="1800" dirty="0" err="1"/>
              <a:t>closeness</a:t>
            </a:r>
            <a:r>
              <a:rPr lang="fr-FR" sz="1800" dirty="0"/>
              <a:t>, </a:t>
            </a:r>
            <a:r>
              <a:rPr lang="fr-FR" sz="1800" dirty="0" err="1"/>
              <a:t>betweenness</a:t>
            </a:r>
            <a:r>
              <a:rPr lang="fr-FR" sz="1800" dirty="0"/>
              <a:t>)</a:t>
            </a:r>
          </a:p>
          <a:p>
            <a:r>
              <a:rPr lang="fr-FR" dirty="0"/>
              <a:t>Communauté: couleurs distinctes</a:t>
            </a:r>
          </a:p>
        </p:txBody>
      </p:sp>
    </p:spTree>
    <p:extLst>
      <p:ext uri="{BB962C8B-B14F-4D97-AF65-F5344CB8AC3E}">
        <p14:creationId xmlns:p14="http://schemas.microsoft.com/office/powerpoint/2010/main" val="30842704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7"/>
          <p:cNvSpPr txBox="1">
            <a:spLocks noGrp="1"/>
          </p:cNvSpPr>
          <p:nvPr>
            <p:ph type="title"/>
          </p:nvPr>
        </p:nvSpPr>
        <p:spPr>
          <a:xfrm>
            <a:off x="0" y="857250"/>
            <a:ext cx="9144000" cy="896815"/>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Etapes de réalisation</a:t>
            </a:r>
            <a:endParaRPr dirty="0">
              <a:solidFill>
                <a:srgbClr val="F2F2F2"/>
              </a:solidFill>
              <a:latin typeface="Arial Black"/>
              <a:ea typeface="Arial Black"/>
              <a:cs typeface="Arial Black"/>
              <a:sym typeface="Arial Black"/>
            </a:endParaRPr>
          </a:p>
        </p:txBody>
      </p:sp>
      <p:sp>
        <p:nvSpPr>
          <p:cNvPr id="145" name="Google Shape;145;p7"/>
          <p:cNvSpPr txBox="1"/>
          <p:nvPr/>
        </p:nvSpPr>
        <p:spPr>
          <a:xfrm>
            <a:off x="361604" y="2893549"/>
            <a:ext cx="1938464" cy="1177215"/>
          </a:xfrm>
          <a:prstGeom prst="rect">
            <a:avLst/>
          </a:prstGeom>
          <a:noFill/>
          <a:ln>
            <a:noFill/>
          </a:ln>
        </p:spPr>
        <p:txBody>
          <a:bodyPr spcFirstLastPara="1" wrap="square" lIns="68569" tIns="34275" rIns="68569" bIns="34275" anchor="t" anchorCtr="0">
            <a:spAutoFit/>
          </a:bodyPr>
          <a:lstStyle/>
          <a:p>
            <a:pPr>
              <a:buClr>
                <a:srgbClr val="000000"/>
              </a:buClr>
              <a:buSzPts val="2400"/>
            </a:pPr>
            <a:r>
              <a:rPr lang="fr-FR">
                <a:solidFill>
                  <a:srgbClr val="7F7F7F"/>
                </a:solidFill>
                <a:latin typeface="Impact"/>
                <a:ea typeface="Impact"/>
                <a:cs typeface="Impact"/>
                <a:sym typeface="Impact"/>
              </a:rPr>
              <a:t>Collecter, extraire les données pour constituer une base de donnée.</a:t>
            </a:r>
            <a:endParaRPr>
              <a:solidFill>
                <a:srgbClr val="7F7F7F"/>
              </a:solidFill>
              <a:latin typeface="Impact"/>
              <a:ea typeface="Impact"/>
              <a:cs typeface="Impact"/>
              <a:sym typeface="Impact"/>
            </a:endParaRPr>
          </a:p>
        </p:txBody>
      </p:sp>
      <p:sp>
        <p:nvSpPr>
          <p:cNvPr id="146" name="Google Shape;146;p7"/>
          <p:cNvSpPr/>
          <p:nvPr/>
        </p:nvSpPr>
        <p:spPr>
          <a:xfrm>
            <a:off x="2412747" y="3043047"/>
            <a:ext cx="516700" cy="601250"/>
          </a:xfrm>
          <a:prstGeom prst="chevron">
            <a:avLst>
              <a:gd name="adj" fmla="val 50000"/>
            </a:avLst>
          </a:prstGeom>
          <a:solidFill>
            <a:srgbClr val="323F4F"/>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1E4E79"/>
              </a:solidFill>
              <a:latin typeface="Calibri"/>
              <a:ea typeface="Calibri"/>
              <a:cs typeface="Calibri"/>
              <a:sym typeface="Calibri"/>
            </a:endParaRPr>
          </a:p>
        </p:txBody>
      </p:sp>
      <p:sp>
        <p:nvSpPr>
          <p:cNvPr id="147" name="Google Shape;147;p7"/>
          <p:cNvSpPr/>
          <p:nvPr/>
        </p:nvSpPr>
        <p:spPr>
          <a:xfrm>
            <a:off x="4751214" y="3043047"/>
            <a:ext cx="516700" cy="601250"/>
          </a:xfrm>
          <a:prstGeom prst="chevron">
            <a:avLst>
              <a:gd name="adj" fmla="val 50000"/>
            </a:avLst>
          </a:prstGeom>
          <a:solidFill>
            <a:srgbClr val="323F4F"/>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1E4E79"/>
              </a:solidFill>
              <a:latin typeface="Calibri"/>
              <a:ea typeface="Calibri"/>
              <a:cs typeface="Calibri"/>
              <a:sym typeface="Calibri"/>
            </a:endParaRPr>
          </a:p>
        </p:txBody>
      </p:sp>
      <p:sp>
        <p:nvSpPr>
          <p:cNvPr id="148" name="Google Shape;148;p7"/>
          <p:cNvSpPr txBox="1"/>
          <p:nvPr/>
        </p:nvSpPr>
        <p:spPr>
          <a:xfrm>
            <a:off x="3158197" y="2893549"/>
            <a:ext cx="1413803" cy="1177215"/>
          </a:xfrm>
          <a:prstGeom prst="rect">
            <a:avLst/>
          </a:prstGeom>
          <a:noFill/>
          <a:ln>
            <a:noFill/>
          </a:ln>
        </p:spPr>
        <p:txBody>
          <a:bodyPr spcFirstLastPara="1" wrap="square" lIns="68569" tIns="34275" rIns="68569" bIns="34275" anchor="t" anchorCtr="0">
            <a:spAutoFit/>
          </a:bodyPr>
          <a:lstStyle/>
          <a:p>
            <a:pPr>
              <a:buClr>
                <a:srgbClr val="000000"/>
              </a:buClr>
              <a:buSzPts val="2400"/>
            </a:pPr>
            <a:r>
              <a:rPr lang="fr-FR" dirty="0">
                <a:solidFill>
                  <a:srgbClr val="7F7F7F"/>
                </a:solidFill>
                <a:latin typeface="Impact"/>
                <a:ea typeface="Impact"/>
                <a:cs typeface="Impact"/>
                <a:sym typeface="Impact"/>
              </a:rPr>
              <a:t>Nettoyer et structurer la base de donnée</a:t>
            </a:r>
            <a:r>
              <a:rPr lang="fr-FR" sz="1350" dirty="0">
                <a:solidFill>
                  <a:srgbClr val="7F7F7F"/>
                </a:solidFill>
                <a:latin typeface="Impact"/>
                <a:ea typeface="Impact"/>
                <a:cs typeface="Impact"/>
                <a:sym typeface="Impact"/>
              </a:rPr>
              <a:t>.</a:t>
            </a:r>
            <a:endParaRPr sz="1050" dirty="0">
              <a:solidFill>
                <a:srgbClr val="000000"/>
              </a:solidFill>
              <a:latin typeface="Arial"/>
              <a:ea typeface="Arial"/>
              <a:cs typeface="Arial"/>
              <a:sym typeface="Arial"/>
            </a:endParaRPr>
          </a:p>
        </p:txBody>
      </p:sp>
      <p:sp>
        <p:nvSpPr>
          <p:cNvPr id="149" name="Google Shape;149;p7"/>
          <p:cNvSpPr txBox="1"/>
          <p:nvPr/>
        </p:nvSpPr>
        <p:spPr>
          <a:xfrm>
            <a:off x="5471896" y="2893549"/>
            <a:ext cx="1244991" cy="900216"/>
          </a:xfrm>
          <a:prstGeom prst="rect">
            <a:avLst/>
          </a:prstGeom>
          <a:noFill/>
          <a:ln>
            <a:noFill/>
          </a:ln>
        </p:spPr>
        <p:txBody>
          <a:bodyPr spcFirstLastPara="1" wrap="square" lIns="68569" tIns="34275" rIns="68569" bIns="34275" anchor="t" anchorCtr="0">
            <a:spAutoFit/>
          </a:bodyPr>
          <a:lstStyle/>
          <a:p>
            <a:pPr>
              <a:buClr>
                <a:srgbClr val="000000"/>
              </a:buClr>
              <a:buSzPts val="2400"/>
            </a:pPr>
            <a:r>
              <a:rPr lang="fr-FR" dirty="0">
                <a:solidFill>
                  <a:srgbClr val="7F7F7F"/>
                </a:solidFill>
                <a:latin typeface="Impact"/>
                <a:ea typeface="Impact"/>
                <a:cs typeface="Impact"/>
                <a:sym typeface="Impact"/>
              </a:rPr>
              <a:t>Construire et analyser la carte.</a:t>
            </a:r>
            <a:endParaRPr sz="1050" dirty="0">
              <a:solidFill>
                <a:srgbClr val="000000"/>
              </a:solidFill>
              <a:latin typeface="Arial"/>
              <a:ea typeface="Arial"/>
              <a:cs typeface="Arial"/>
              <a:sym typeface="Arial"/>
            </a:endParaRPr>
          </a:p>
        </p:txBody>
      </p:sp>
      <p:sp>
        <p:nvSpPr>
          <p:cNvPr id="150" name="Google Shape;150;p7"/>
          <p:cNvSpPr/>
          <p:nvPr/>
        </p:nvSpPr>
        <p:spPr>
          <a:xfrm>
            <a:off x="6716887" y="3043047"/>
            <a:ext cx="516700" cy="601250"/>
          </a:xfrm>
          <a:prstGeom prst="chevron">
            <a:avLst>
              <a:gd name="adj" fmla="val 50000"/>
            </a:avLst>
          </a:prstGeom>
          <a:solidFill>
            <a:srgbClr val="323F4F"/>
          </a:solidFill>
          <a:ln w="12700" cap="flat" cmpd="sng">
            <a:solidFill>
              <a:schemeClr val="lt1"/>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1E4E79"/>
              </a:solidFill>
              <a:latin typeface="Calibri"/>
              <a:ea typeface="Calibri"/>
              <a:cs typeface="Calibri"/>
              <a:sym typeface="Calibri"/>
            </a:endParaRPr>
          </a:p>
        </p:txBody>
      </p:sp>
      <p:sp>
        <p:nvSpPr>
          <p:cNvPr id="151" name="Google Shape;151;p7"/>
          <p:cNvSpPr txBox="1"/>
          <p:nvPr/>
        </p:nvSpPr>
        <p:spPr>
          <a:xfrm>
            <a:off x="7444602" y="2893549"/>
            <a:ext cx="1520675" cy="623217"/>
          </a:xfrm>
          <a:prstGeom prst="rect">
            <a:avLst/>
          </a:prstGeom>
          <a:noFill/>
          <a:ln>
            <a:noFill/>
          </a:ln>
        </p:spPr>
        <p:txBody>
          <a:bodyPr spcFirstLastPara="1" wrap="square" lIns="68569" tIns="34275" rIns="68569" bIns="34275" anchor="t" anchorCtr="0">
            <a:spAutoFit/>
          </a:bodyPr>
          <a:lstStyle/>
          <a:p>
            <a:pPr>
              <a:buClr>
                <a:srgbClr val="000000"/>
              </a:buClr>
              <a:buSzPts val="2400"/>
            </a:pPr>
            <a:r>
              <a:rPr lang="fr-FR">
                <a:solidFill>
                  <a:srgbClr val="7F7F7F"/>
                </a:solidFill>
                <a:latin typeface="Impact"/>
                <a:ea typeface="Impact"/>
                <a:cs typeface="Impact"/>
                <a:sym typeface="Impact"/>
              </a:rPr>
              <a:t>Communiquer les résultats. </a:t>
            </a:r>
            <a:endParaRPr sz="1050">
              <a:solidFill>
                <a:srgbClr val="000000"/>
              </a:solidFill>
              <a:latin typeface="Arial"/>
              <a:ea typeface="Arial"/>
              <a:cs typeface="Arial"/>
              <a:sym typeface="Arial"/>
            </a:endParaRPr>
          </a:p>
        </p:txBody>
      </p:sp>
    </p:spTree>
    <p:extLst>
      <p:ext uri="{BB962C8B-B14F-4D97-AF65-F5344CB8AC3E}">
        <p14:creationId xmlns:p14="http://schemas.microsoft.com/office/powerpoint/2010/main" val="3640916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space réservé du contenu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9108504" cy="6858000"/>
          </a:xfrm>
        </p:spPr>
      </p:pic>
    </p:spTree>
    <p:extLst>
      <p:ext uri="{BB962C8B-B14F-4D97-AF65-F5344CB8AC3E}">
        <p14:creationId xmlns:p14="http://schemas.microsoft.com/office/powerpoint/2010/main" val="3800834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10"/>
          <p:cNvSpPr txBox="1">
            <a:spLocks noGrp="1"/>
          </p:cNvSpPr>
          <p:nvPr>
            <p:ph type="title"/>
          </p:nvPr>
        </p:nvSpPr>
        <p:spPr>
          <a:xfrm>
            <a:off x="0" y="0"/>
            <a:ext cx="9144000" cy="1196746"/>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3600" b="1" dirty="0">
                <a:solidFill>
                  <a:srgbClr val="F2F2F2"/>
                </a:solidFill>
                <a:latin typeface="Arial"/>
                <a:ea typeface="Arial"/>
                <a:cs typeface="Arial"/>
                <a:sym typeface="Arial"/>
              </a:rPr>
              <a:t>Outils pour élaborer des cartographies</a:t>
            </a:r>
            <a:endParaRPr sz="3600" b="1" dirty="0">
              <a:solidFill>
                <a:srgbClr val="F2F2F2"/>
              </a:solidFill>
              <a:latin typeface="Arial"/>
              <a:ea typeface="Arial"/>
              <a:cs typeface="Arial"/>
              <a:sym typeface="Arial"/>
            </a:endParaRPr>
          </a:p>
        </p:txBody>
      </p:sp>
      <p:pic>
        <p:nvPicPr>
          <p:cNvPr id="202" name="Google Shape;202;p10"/>
          <p:cNvPicPr preferRelativeResize="0"/>
          <p:nvPr/>
        </p:nvPicPr>
        <p:blipFill rotWithShape="1">
          <a:blip r:embed="rId3">
            <a:alphaModFix/>
          </a:blip>
          <a:srcRect/>
          <a:stretch/>
        </p:blipFill>
        <p:spPr>
          <a:xfrm>
            <a:off x="801086" y="2914427"/>
            <a:ext cx="804257" cy="804257"/>
          </a:xfrm>
          <a:prstGeom prst="rect">
            <a:avLst/>
          </a:prstGeom>
          <a:noFill/>
          <a:ln>
            <a:noFill/>
          </a:ln>
        </p:spPr>
      </p:pic>
      <p:pic>
        <p:nvPicPr>
          <p:cNvPr id="203" name="Google Shape;203;p10"/>
          <p:cNvPicPr preferRelativeResize="0"/>
          <p:nvPr/>
        </p:nvPicPr>
        <p:blipFill rotWithShape="1">
          <a:blip r:embed="rId4">
            <a:alphaModFix/>
          </a:blip>
          <a:srcRect/>
          <a:stretch/>
        </p:blipFill>
        <p:spPr>
          <a:xfrm>
            <a:off x="6428336" y="2574518"/>
            <a:ext cx="2571750" cy="1000125"/>
          </a:xfrm>
          <a:prstGeom prst="rect">
            <a:avLst/>
          </a:prstGeom>
          <a:noFill/>
          <a:ln>
            <a:noFill/>
          </a:ln>
        </p:spPr>
      </p:pic>
      <p:pic>
        <p:nvPicPr>
          <p:cNvPr id="204" name="Google Shape;204;p10"/>
          <p:cNvPicPr preferRelativeResize="0"/>
          <p:nvPr/>
        </p:nvPicPr>
        <p:blipFill rotWithShape="1">
          <a:blip r:embed="rId5">
            <a:alphaModFix/>
          </a:blip>
          <a:srcRect/>
          <a:stretch/>
        </p:blipFill>
        <p:spPr>
          <a:xfrm>
            <a:off x="6797290" y="3689556"/>
            <a:ext cx="2043113" cy="1257300"/>
          </a:xfrm>
          <a:prstGeom prst="rect">
            <a:avLst/>
          </a:prstGeom>
          <a:noFill/>
          <a:ln>
            <a:noFill/>
          </a:ln>
        </p:spPr>
      </p:pic>
      <p:sp>
        <p:nvSpPr>
          <p:cNvPr id="205" name="Google Shape;205;p10"/>
          <p:cNvSpPr txBox="1"/>
          <p:nvPr/>
        </p:nvSpPr>
        <p:spPr>
          <a:xfrm>
            <a:off x="6671627" y="1993326"/>
            <a:ext cx="2085167" cy="276999"/>
          </a:xfrm>
          <a:prstGeom prst="rect">
            <a:avLst/>
          </a:prstGeom>
        </p:spPr>
        <p:txBody>
          <a:bodyPr wrap="square">
            <a:spAutoFit/>
          </a:bodyPr>
          <a:lstStyle>
            <a:defPPr>
              <a:defRPr lang="fr-FR"/>
            </a:defPPr>
            <a:lvl1pPr algn="ctr">
              <a:defRPr sz="1200">
                <a:solidFill>
                  <a:schemeClr val="bg2"/>
                </a:solidFill>
              </a:defRPr>
            </a:lvl1pPr>
          </a:lstStyle>
          <a:p>
            <a:r>
              <a:rPr lang="fr-FR" dirty="0">
                <a:solidFill>
                  <a:schemeClr val="tx1"/>
                </a:solidFill>
                <a:sym typeface="Calibri"/>
              </a:rPr>
              <a:t>Format: </a:t>
            </a:r>
            <a:r>
              <a:rPr lang="fr-FR" dirty="0" err="1">
                <a:solidFill>
                  <a:schemeClr val="tx1"/>
                </a:solidFill>
                <a:sym typeface="Calibri"/>
              </a:rPr>
              <a:t>gexf</a:t>
            </a:r>
            <a:r>
              <a:rPr lang="fr-FR" dirty="0">
                <a:solidFill>
                  <a:schemeClr val="tx1"/>
                </a:solidFill>
                <a:sym typeface="Calibri"/>
              </a:rPr>
              <a:t>, </a:t>
            </a:r>
            <a:r>
              <a:rPr lang="fr-FR" dirty="0" err="1">
                <a:solidFill>
                  <a:schemeClr val="tx1"/>
                </a:solidFill>
                <a:sym typeface="Calibri"/>
              </a:rPr>
              <a:t>gdf</a:t>
            </a:r>
            <a:endParaRPr dirty="0">
              <a:solidFill>
                <a:schemeClr val="tx1"/>
              </a:solidFill>
              <a:sym typeface="Calibri"/>
            </a:endParaRPr>
          </a:p>
        </p:txBody>
      </p:sp>
      <p:pic>
        <p:nvPicPr>
          <p:cNvPr id="206" name="Google Shape;206;p10"/>
          <p:cNvPicPr preferRelativeResize="0"/>
          <p:nvPr/>
        </p:nvPicPr>
        <p:blipFill rotWithShape="1">
          <a:blip r:embed="rId6">
            <a:alphaModFix/>
          </a:blip>
          <a:srcRect/>
          <a:stretch/>
        </p:blipFill>
        <p:spPr>
          <a:xfrm>
            <a:off x="3378602" y="2822360"/>
            <a:ext cx="1193006" cy="714375"/>
          </a:xfrm>
          <a:prstGeom prst="rect">
            <a:avLst/>
          </a:prstGeom>
          <a:noFill/>
          <a:ln>
            <a:noFill/>
          </a:ln>
        </p:spPr>
      </p:pic>
      <p:sp>
        <p:nvSpPr>
          <p:cNvPr id="207" name="Google Shape;207;p10"/>
          <p:cNvSpPr txBox="1"/>
          <p:nvPr/>
        </p:nvSpPr>
        <p:spPr>
          <a:xfrm>
            <a:off x="3367366" y="3651722"/>
            <a:ext cx="1667901" cy="646331"/>
          </a:xfrm>
          <a:prstGeom prst="rect">
            <a:avLst/>
          </a:prstGeom>
        </p:spPr>
        <p:txBody>
          <a:bodyPr wrap="square">
            <a:spAutoFit/>
          </a:bodyPr>
          <a:lstStyle>
            <a:defPPr marR="0" lvl="0" algn="l" rtl="0">
              <a:lnSpc>
                <a:spcPct val="100000"/>
              </a:lnSpc>
              <a:spcBef>
                <a:spcPts val="0"/>
              </a:spcBef>
              <a:spcAft>
                <a:spcPts val="0"/>
              </a:spcAft>
              <a:defRPr lang="fr-FR"/>
            </a:defPPr>
            <a:lvl1pPr algn="ctr">
              <a:defRPr sz="1200"/>
            </a:lvl1pPr>
          </a:lstStyle>
          <a:p>
            <a:r>
              <a:rPr lang="fr-FR" dirty="0">
                <a:sym typeface="Arial Rounded"/>
              </a:rPr>
              <a:t>L’outil Table2net: pour convertir un fichier .</a:t>
            </a:r>
            <a:r>
              <a:rPr lang="fr-FR" dirty="0" err="1">
                <a:sym typeface="Arial Rounded"/>
              </a:rPr>
              <a:t>txt</a:t>
            </a:r>
            <a:r>
              <a:rPr lang="fr-FR" dirty="0">
                <a:sym typeface="Arial Rounded"/>
              </a:rPr>
              <a:t> en </a:t>
            </a:r>
            <a:r>
              <a:rPr lang="fr-FR" dirty="0" err="1">
                <a:sym typeface="Arial Rounded"/>
              </a:rPr>
              <a:t>gexf</a:t>
            </a:r>
            <a:endParaRPr dirty="0">
              <a:sym typeface="Arial Rounded"/>
            </a:endParaRPr>
          </a:p>
        </p:txBody>
      </p:sp>
      <p:cxnSp>
        <p:nvCxnSpPr>
          <p:cNvPr id="208" name="Google Shape;208;p10"/>
          <p:cNvCxnSpPr/>
          <p:nvPr/>
        </p:nvCxnSpPr>
        <p:spPr>
          <a:xfrm>
            <a:off x="1849989" y="3256499"/>
            <a:ext cx="1549004" cy="0"/>
          </a:xfrm>
          <a:prstGeom prst="straightConnector1">
            <a:avLst/>
          </a:prstGeom>
          <a:noFill/>
          <a:ln w="9525" cap="flat" cmpd="sng">
            <a:solidFill>
              <a:schemeClr val="dk1"/>
            </a:solidFill>
            <a:prstDash val="solid"/>
            <a:miter lim="800000"/>
            <a:headEnd type="none" w="sm" len="sm"/>
            <a:tailEnd type="triangle" w="med" len="med"/>
          </a:ln>
        </p:spPr>
      </p:cxnSp>
      <p:cxnSp>
        <p:nvCxnSpPr>
          <p:cNvPr id="209" name="Google Shape;209;p10"/>
          <p:cNvCxnSpPr/>
          <p:nvPr/>
        </p:nvCxnSpPr>
        <p:spPr>
          <a:xfrm>
            <a:off x="4853728" y="3256499"/>
            <a:ext cx="1348439" cy="0"/>
          </a:xfrm>
          <a:prstGeom prst="straightConnector1">
            <a:avLst/>
          </a:prstGeom>
          <a:noFill/>
          <a:ln w="9525" cap="flat" cmpd="sng">
            <a:solidFill>
              <a:schemeClr val="dk1"/>
            </a:solidFill>
            <a:prstDash val="solid"/>
            <a:miter lim="800000"/>
            <a:headEnd type="none" w="sm" len="sm"/>
            <a:tailEnd type="triangle" w="med" len="med"/>
          </a:ln>
        </p:spPr>
      </p:cxnSp>
      <p:pic>
        <p:nvPicPr>
          <p:cNvPr id="211" name="Google Shape;211;p10"/>
          <p:cNvPicPr preferRelativeResize="0"/>
          <p:nvPr/>
        </p:nvPicPr>
        <p:blipFill rotWithShape="1">
          <a:blip r:embed="rId7">
            <a:alphaModFix/>
          </a:blip>
          <a:srcRect/>
          <a:stretch/>
        </p:blipFill>
        <p:spPr>
          <a:xfrm>
            <a:off x="2225558" y="2649307"/>
            <a:ext cx="530241" cy="530241"/>
          </a:xfrm>
          <a:prstGeom prst="rect">
            <a:avLst/>
          </a:prstGeom>
          <a:noFill/>
          <a:ln>
            <a:noFill/>
          </a:ln>
        </p:spPr>
      </p:pic>
      <p:sp>
        <p:nvSpPr>
          <p:cNvPr id="2" name="Rectangle 1"/>
          <p:cNvSpPr/>
          <p:nvPr/>
        </p:nvSpPr>
        <p:spPr>
          <a:xfrm>
            <a:off x="4829471" y="2602803"/>
            <a:ext cx="1396952" cy="461665"/>
          </a:xfrm>
          <a:prstGeom prst="rect">
            <a:avLst/>
          </a:prstGeom>
        </p:spPr>
        <p:txBody>
          <a:bodyPr wrap="square">
            <a:spAutoFit/>
          </a:bodyPr>
          <a:lstStyle/>
          <a:p>
            <a:pPr algn="ctr"/>
            <a:r>
              <a:rPr lang="fr-FR" sz="1200" dirty="0"/>
              <a:t>Charger les données sur Gephi.</a:t>
            </a:r>
          </a:p>
        </p:txBody>
      </p:sp>
      <p:sp>
        <p:nvSpPr>
          <p:cNvPr id="4" name="ZoneTexte 3"/>
          <p:cNvSpPr txBox="1"/>
          <p:nvPr/>
        </p:nvSpPr>
        <p:spPr>
          <a:xfrm>
            <a:off x="656617" y="3921463"/>
            <a:ext cx="1193372" cy="646331"/>
          </a:xfrm>
          <a:prstGeom prst="rect">
            <a:avLst/>
          </a:prstGeom>
        </p:spPr>
        <p:txBody>
          <a:bodyPr wrap="square">
            <a:spAutoFit/>
          </a:bodyPr>
          <a:lstStyle>
            <a:defPPr marR="0" lvl="0" algn="l" rtl="0">
              <a:lnSpc>
                <a:spcPct val="100000"/>
              </a:lnSpc>
              <a:spcBef>
                <a:spcPts val="0"/>
              </a:spcBef>
              <a:spcAft>
                <a:spcPts val="0"/>
              </a:spcAft>
              <a:defRPr/>
            </a:defPPr>
            <a:lvl1pPr algn="ctr">
              <a:defRPr sz="1600">
                <a:solidFill>
                  <a:schemeClr val="bg2"/>
                </a:solidFill>
              </a:defRPr>
            </a:lvl1pPr>
          </a:lstStyle>
          <a:p>
            <a:r>
              <a:rPr lang="fr-FR" sz="1200" dirty="0">
                <a:solidFill>
                  <a:schemeClr val="tx1"/>
                </a:solidFill>
              </a:rPr>
              <a:t>Base de donnée (.</a:t>
            </a:r>
            <a:r>
              <a:rPr lang="fr-FR" sz="1200" dirty="0" err="1">
                <a:solidFill>
                  <a:schemeClr val="tx1"/>
                </a:solidFill>
              </a:rPr>
              <a:t>xlsx</a:t>
            </a:r>
            <a:r>
              <a:rPr lang="fr-FR" sz="1200" dirty="0">
                <a:solidFill>
                  <a:schemeClr val="tx1"/>
                </a:solidFill>
              </a:rPr>
              <a:t>)</a:t>
            </a:r>
          </a:p>
          <a:p>
            <a:endParaRPr lang="fr-FR" sz="1200" dirty="0">
              <a:solidFill>
                <a:schemeClr val="tx1"/>
              </a:solidFill>
            </a:endParaRPr>
          </a:p>
        </p:txBody>
      </p:sp>
    </p:spTree>
    <p:extLst>
      <p:ext uri="{BB962C8B-B14F-4D97-AF65-F5344CB8AC3E}">
        <p14:creationId xmlns:p14="http://schemas.microsoft.com/office/powerpoint/2010/main" val="20030521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a:extLst>
              <a:ext uri="{FF2B5EF4-FFF2-40B4-BE49-F238E27FC236}">
                <a16:creationId xmlns:a16="http://schemas.microsoft.com/office/drawing/2014/main" id="{8ABAD91F-7DBF-7D42-9562-0F89C41C98FF}"/>
              </a:ext>
            </a:extLst>
          </p:cNvPr>
          <p:cNvSpPr txBox="1"/>
          <p:nvPr/>
        </p:nvSpPr>
        <p:spPr>
          <a:xfrm>
            <a:off x="1475656" y="2708920"/>
            <a:ext cx="6462464" cy="3477875"/>
          </a:xfrm>
          <a:prstGeom prst="rect">
            <a:avLst/>
          </a:prstGeom>
          <a:noFill/>
        </p:spPr>
        <p:txBody>
          <a:bodyPr wrap="square">
            <a:spAutoFit/>
          </a:bodyPr>
          <a:lstStyle/>
          <a:p>
            <a:pPr marL="285750" indent="-285750">
              <a:buFontTx/>
              <a:buChar char="-"/>
            </a:pPr>
            <a:endParaRPr lang="fr-FR" sz="2000" dirty="0"/>
          </a:p>
          <a:p>
            <a:r>
              <a:rPr lang="fr-FR" sz="2000" dirty="0"/>
              <a:t>Gephi est un outil open source de visualisation et d’analyse de réseaux :</a:t>
            </a:r>
          </a:p>
          <a:p>
            <a:pPr marL="285750" indent="-285750">
              <a:buFont typeface="Arial" panose="020B0604020202020204" pitchFamily="34" charset="0"/>
              <a:buChar char="•"/>
            </a:pPr>
            <a:endParaRPr lang="fr-FR" sz="2000" dirty="0"/>
          </a:p>
          <a:p>
            <a:pPr marL="285750" indent="-285750">
              <a:buFont typeface="Arial" panose="020B0604020202020204" pitchFamily="34" charset="0"/>
              <a:buChar char="•"/>
            </a:pPr>
            <a:r>
              <a:rPr lang="fr-FR" sz="2000" dirty="0"/>
              <a:t>Visualisation dynamique et interactive </a:t>
            </a:r>
          </a:p>
          <a:p>
            <a:pPr marL="285750" indent="-285750">
              <a:buFont typeface="Arial" panose="020B0604020202020204" pitchFamily="34" charset="0"/>
              <a:buChar char="•"/>
            </a:pPr>
            <a:r>
              <a:rPr lang="fr-FR" sz="2000" dirty="0"/>
              <a:t>Permet de manipuler graphiquement des réseaux complexes</a:t>
            </a:r>
          </a:p>
          <a:p>
            <a:pPr marL="285750" indent="-285750">
              <a:buFont typeface="Arial" panose="020B0604020202020204" pitchFamily="34" charset="0"/>
              <a:buChar char="•"/>
            </a:pPr>
            <a:r>
              <a:rPr lang="fr-FR" sz="2000" dirty="0"/>
              <a:t>Offre des fonctionnalités avancées : calculs de centralité, filtres, détection de communautés</a:t>
            </a:r>
          </a:p>
          <a:p>
            <a:pPr marL="285750" indent="-285750">
              <a:buFont typeface="Arial" panose="020B0604020202020204" pitchFamily="34" charset="0"/>
              <a:buChar char="•"/>
            </a:pPr>
            <a:r>
              <a:rPr lang="fr-FR" sz="2000" dirty="0"/>
              <a:t>Import de données (CSV, GEXF…)</a:t>
            </a:r>
          </a:p>
          <a:p>
            <a:pPr marL="285750" indent="-285750">
              <a:buFontTx/>
              <a:buChar char="-"/>
            </a:pPr>
            <a:endParaRPr lang="fr-FR" sz="2000" dirty="0"/>
          </a:p>
        </p:txBody>
      </p:sp>
      <p:sp>
        <p:nvSpPr>
          <p:cNvPr id="6" name="Google Shape;194;p9">
            <a:extLst>
              <a:ext uri="{FF2B5EF4-FFF2-40B4-BE49-F238E27FC236}">
                <a16:creationId xmlns:a16="http://schemas.microsoft.com/office/drawing/2014/main" id="{856CB015-C9DC-1743-8BEB-78F0989092D7}"/>
              </a:ext>
            </a:extLst>
          </p:cNvPr>
          <p:cNvSpPr txBox="1">
            <a:spLocks/>
          </p:cNvSpPr>
          <p:nvPr/>
        </p:nvSpPr>
        <p:spPr>
          <a:xfrm>
            <a:off x="13816" y="1124744"/>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Gephi</a:t>
            </a:r>
          </a:p>
        </p:txBody>
      </p:sp>
    </p:spTree>
    <p:extLst>
      <p:ext uri="{BB962C8B-B14F-4D97-AF65-F5344CB8AC3E}">
        <p14:creationId xmlns:p14="http://schemas.microsoft.com/office/powerpoint/2010/main" val="29284586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9"/>
          <p:cNvSpPr txBox="1">
            <a:spLocks noGrp="1"/>
          </p:cNvSpPr>
          <p:nvPr>
            <p:ph type="body" idx="1"/>
          </p:nvPr>
        </p:nvSpPr>
        <p:spPr>
          <a:xfrm>
            <a:off x="628650" y="2226469"/>
            <a:ext cx="7886700" cy="483644"/>
          </a:xfrm>
          <a:prstGeom prst="rect">
            <a:avLst/>
          </a:prstGeom>
          <a:noFill/>
          <a:ln>
            <a:noFill/>
          </a:ln>
        </p:spPr>
        <p:txBody>
          <a:bodyPr spcFirstLastPara="1" vert="horz" wrap="square" lIns="68569" tIns="34275" rIns="68569" bIns="34275" rtlCol="0" anchor="t" anchorCtr="0">
            <a:normAutofit fontScale="85000" lnSpcReduction="10000"/>
          </a:bodyPr>
          <a:lstStyle/>
          <a:p>
            <a:pPr marL="171450" indent="-171450">
              <a:lnSpc>
                <a:spcPct val="90000"/>
              </a:lnSpc>
              <a:spcBef>
                <a:spcPts val="0"/>
              </a:spcBef>
              <a:buClr>
                <a:schemeClr val="dk1"/>
              </a:buClr>
              <a:buSzPts val="2800"/>
            </a:pPr>
            <a:r>
              <a:rPr lang="fr-FR" dirty="0"/>
              <a:t>Télécharger l’outil à partir site web </a:t>
            </a:r>
            <a:r>
              <a:rPr lang="fr-FR" u="sng" dirty="0">
                <a:solidFill>
                  <a:schemeClr val="hlink"/>
                </a:solidFill>
                <a:hlinkClick r:id="rId3"/>
              </a:rPr>
              <a:t>https://gephi.org/</a:t>
            </a:r>
            <a:endParaRPr dirty="0"/>
          </a:p>
        </p:txBody>
      </p:sp>
      <p:sp>
        <p:nvSpPr>
          <p:cNvPr id="194" name="Google Shape;194;p9"/>
          <p:cNvSpPr txBox="1">
            <a:spLocks noGrp="1"/>
          </p:cNvSpPr>
          <p:nvPr>
            <p:ph type="title"/>
          </p:nvPr>
        </p:nvSpPr>
        <p:spPr>
          <a:xfrm>
            <a:off x="0" y="857250"/>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3600" dirty="0">
                <a:solidFill>
                  <a:srgbClr val="F2F2F2"/>
                </a:solidFill>
                <a:latin typeface="Arial Black"/>
                <a:ea typeface="Arial Black"/>
                <a:cs typeface="Arial Black"/>
                <a:sym typeface="Arial Black"/>
              </a:rPr>
              <a:t>Installation de Gephi</a:t>
            </a:r>
            <a:endParaRPr sz="3600" dirty="0">
              <a:solidFill>
                <a:srgbClr val="F2F2F2"/>
              </a:solidFill>
              <a:latin typeface="Arial Black"/>
              <a:ea typeface="Arial Black"/>
              <a:cs typeface="Arial Black"/>
              <a:sym typeface="Arial Black"/>
            </a:endParaRPr>
          </a:p>
        </p:txBody>
      </p:sp>
      <p:pic>
        <p:nvPicPr>
          <p:cNvPr id="195" name="Google Shape;195;p9"/>
          <p:cNvPicPr preferRelativeResize="0"/>
          <p:nvPr/>
        </p:nvPicPr>
        <p:blipFill rotWithShape="1">
          <a:blip r:embed="rId4">
            <a:alphaModFix/>
          </a:blip>
          <a:srcRect/>
          <a:stretch/>
        </p:blipFill>
        <p:spPr>
          <a:xfrm>
            <a:off x="1756611" y="2710113"/>
            <a:ext cx="4313450" cy="2079544"/>
          </a:xfrm>
          <a:prstGeom prst="rect">
            <a:avLst/>
          </a:prstGeom>
          <a:noFill/>
          <a:ln>
            <a:noFill/>
          </a:ln>
        </p:spPr>
      </p:pic>
      <p:sp>
        <p:nvSpPr>
          <p:cNvPr id="5" name="Google Shape;193;p9"/>
          <p:cNvSpPr txBox="1">
            <a:spLocks/>
          </p:cNvSpPr>
          <p:nvPr/>
        </p:nvSpPr>
        <p:spPr>
          <a:xfrm>
            <a:off x="628650" y="5031479"/>
            <a:ext cx="7886700" cy="483644"/>
          </a:xfrm>
          <a:prstGeom prst="rect">
            <a:avLst/>
          </a:prstGeom>
          <a:noFill/>
          <a:ln>
            <a:noFill/>
          </a:ln>
        </p:spPr>
        <p:txBody>
          <a:bodyPr spcFirstLastPara="1" wrap="square" lIns="68569" tIns="34275" rIns="68569" bIns="34275"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171450" indent="-171450">
              <a:spcBef>
                <a:spcPts val="0"/>
              </a:spcBef>
              <a:buSzPts val="2800"/>
            </a:pPr>
            <a:r>
              <a:rPr lang="fr-FR" sz="2100" dirty="0"/>
              <a:t>S’assurer que l’on dispose de la dernière version de JAVA</a:t>
            </a:r>
          </a:p>
        </p:txBody>
      </p:sp>
    </p:spTree>
    <p:extLst>
      <p:ext uri="{BB962C8B-B14F-4D97-AF65-F5344CB8AC3E}">
        <p14:creationId xmlns:p14="http://schemas.microsoft.com/office/powerpoint/2010/main" val="30175279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9">
            <a:extLst>
              <a:ext uri="{FF2B5EF4-FFF2-40B4-BE49-F238E27FC236}">
                <a16:creationId xmlns:a16="http://schemas.microsoft.com/office/drawing/2014/main" id="{B2114FDC-682B-904A-B62C-1E66F10C0387}"/>
              </a:ext>
            </a:extLst>
          </p:cNvPr>
          <p:cNvSpPr txBox="1">
            <a:spLocks/>
          </p:cNvSpPr>
          <p:nvPr/>
        </p:nvSpPr>
        <p:spPr>
          <a:xfrm>
            <a:off x="0" y="857250"/>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Import des notices</a:t>
            </a:r>
          </a:p>
        </p:txBody>
      </p:sp>
      <p:pic>
        <p:nvPicPr>
          <p:cNvPr id="1026" name="Picture 2" descr="screenshot of WoS - saving references to EndNote">
            <a:extLst>
              <a:ext uri="{FF2B5EF4-FFF2-40B4-BE49-F238E27FC236}">
                <a16:creationId xmlns:a16="http://schemas.microsoft.com/office/drawing/2014/main" id="{63059D29-C38D-0B4C-93C1-C41A8BFDAF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2348880"/>
            <a:ext cx="7749954" cy="388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59650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DFD3232-09D1-DD4C-B988-5302597507A8}"/>
              </a:ext>
            </a:extLst>
          </p:cNvPr>
          <p:cNvSpPr txBox="1"/>
          <p:nvPr/>
        </p:nvSpPr>
        <p:spPr>
          <a:xfrm>
            <a:off x="755576" y="2767280"/>
            <a:ext cx="7344816" cy="2862322"/>
          </a:xfrm>
          <a:prstGeom prst="rect">
            <a:avLst/>
          </a:prstGeom>
          <a:noFill/>
        </p:spPr>
        <p:txBody>
          <a:bodyPr wrap="square">
            <a:spAutoFit/>
          </a:bodyPr>
          <a:lstStyle/>
          <a:p>
            <a:r>
              <a:rPr lang="fr-FR" sz="2000" dirty="0">
                <a:latin typeface="+mj-lt"/>
              </a:rPr>
              <a:t>Les </a:t>
            </a:r>
            <a:r>
              <a:rPr lang="fr-FR" sz="2000" dirty="0" err="1">
                <a:latin typeface="+mj-lt"/>
              </a:rPr>
              <a:t>données</a:t>
            </a:r>
            <a:r>
              <a:rPr lang="fr-FR" sz="2000" dirty="0">
                <a:latin typeface="+mj-lt"/>
              </a:rPr>
              <a:t> sont le cœur de la visualisation </a:t>
            </a:r>
          </a:p>
          <a:p>
            <a:pPr marL="0" lvl="1" indent="-285750">
              <a:buFont typeface="Arial" panose="020B0604020202020204" pitchFamily="34" charset="0"/>
              <a:buChar char="•"/>
            </a:pPr>
            <a:r>
              <a:rPr lang="fr-FR" sz="2000" dirty="0">
                <a:latin typeface="+mj-lt"/>
              </a:rPr>
              <a:t>comprendre les </a:t>
            </a:r>
            <a:r>
              <a:rPr lang="fr-FR" sz="2000" dirty="0" err="1">
                <a:latin typeface="+mj-lt"/>
              </a:rPr>
              <a:t>propriétés</a:t>
            </a:r>
            <a:r>
              <a:rPr lang="fr-FR" sz="2000" dirty="0">
                <a:latin typeface="+mj-lt"/>
              </a:rPr>
              <a:t> des </a:t>
            </a:r>
            <a:r>
              <a:rPr lang="fr-FR" sz="2000" dirty="0" err="1">
                <a:latin typeface="+mj-lt"/>
              </a:rPr>
              <a:t>données</a:t>
            </a:r>
            <a:r>
              <a:rPr lang="fr-FR" sz="2000" dirty="0">
                <a:latin typeface="+mj-lt"/>
              </a:rPr>
              <a:t> </a:t>
            </a:r>
          </a:p>
          <a:p>
            <a:pPr marL="0" lvl="1" indent="-285750">
              <a:buFont typeface="Arial" panose="020B0604020202020204" pitchFamily="34" charset="0"/>
              <a:buChar char="•"/>
            </a:pPr>
            <a:r>
              <a:rPr lang="fr-FR" sz="2000" dirty="0">
                <a:latin typeface="+mj-lt"/>
              </a:rPr>
              <a:t>savoir quelles </a:t>
            </a:r>
            <a:r>
              <a:rPr lang="fr-FR" sz="2000" dirty="0" err="1">
                <a:latin typeface="+mj-lt"/>
              </a:rPr>
              <a:t>méta-données</a:t>
            </a:r>
            <a:r>
              <a:rPr lang="fr-FR" sz="2000" dirty="0">
                <a:latin typeface="+mj-lt"/>
              </a:rPr>
              <a:t> sont disponibles </a:t>
            </a:r>
          </a:p>
          <a:p>
            <a:pPr marL="0" lvl="1" indent="-285750">
              <a:buFont typeface="Arial" panose="020B0604020202020204" pitchFamily="34" charset="0"/>
              <a:buChar char="•"/>
            </a:pPr>
            <a:r>
              <a:rPr lang="fr-FR" sz="2000" dirty="0">
                <a:latin typeface="+mj-lt"/>
              </a:rPr>
              <a:t>savoir ce que l’on veut extraire des </a:t>
            </a:r>
            <a:r>
              <a:rPr lang="fr-FR" sz="2000" dirty="0" err="1">
                <a:latin typeface="+mj-lt"/>
              </a:rPr>
              <a:t>données</a:t>
            </a:r>
            <a:r>
              <a:rPr lang="fr-FR" sz="2000" dirty="0">
                <a:latin typeface="+mj-lt"/>
              </a:rPr>
              <a:t> </a:t>
            </a:r>
          </a:p>
          <a:p>
            <a:pPr fontAlgn="auto">
              <a:buFont typeface="Arial" panose="020B0604020202020204" pitchFamily="34" charset="0"/>
              <a:buChar char="•"/>
            </a:pPr>
            <a:endParaRPr lang="fr-FR" sz="2000" dirty="0">
              <a:latin typeface="+mj-lt"/>
            </a:endParaRPr>
          </a:p>
          <a:p>
            <a:pPr fontAlgn="auto"/>
            <a:r>
              <a:rPr lang="fr-FR" sz="2000" dirty="0">
                <a:latin typeface="+mj-lt"/>
              </a:rPr>
              <a:t>Risques</a:t>
            </a:r>
          </a:p>
          <a:p>
            <a:pPr fontAlgn="auto">
              <a:buFont typeface="Arial" panose="020B0604020202020204" pitchFamily="34" charset="0"/>
              <a:buChar char="•"/>
            </a:pPr>
            <a:r>
              <a:rPr lang="fr-FR" sz="2000" dirty="0">
                <a:effectLst/>
                <a:latin typeface="+mj-lt"/>
              </a:rPr>
              <a:t>choisir des </a:t>
            </a:r>
            <a:r>
              <a:rPr lang="fr-FR" sz="2000" dirty="0" err="1">
                <a:effectLst/>
                <a:latin typeface="+mj-lt"/>
              </a:rPr>
              <a:t>données</a:t>
            </a:r>
            <a:r>
              <a:rPr lang="fr-FR" sz="2000" dirty="0">
                <a:effectLst/>
                <a:latin typeface="+mj-lt"/>
              </a:rPr>
              <a:t> fausses/de mauvaise </a:t>
            </a:r>
            <a:r>
              <a:rPr lang="fr-FR" sz="2000" dirty="0" err="1">
                <a:effectLst/>
                <a:latin typeface="+mj-lt"/>
              </a:rPr>
              <a:t>qualite</a:t>
            </a:r>
            <a:r>
              <a:rPr lang="fr-FR" sz="2000" dirty="0">
                <a:effectLst/>
                <a:latin typeface="+mj-lt"/>
              </a:rPr>
              <a:t>́ </a:t>
            </a:r>
          </a:p>
          <a:p>
            <a:pPr fontAlgn="auto">
              <a:buFont typeface="Arial" panose="020B0604020202020204" pitchFamily="34" charset="0"/>
              <a:buChar char="•"/>
            </a:pPr>
            <a:r>
              <a:rPr lang="fr-FR" sz="2000" dirty="0">
                <a:effectLst/>
                <a:latin typeface="+mj-lt"/>
              </a:rPr>
              <a:t>prendre une structure de </a:t>
            </a:r>
            <a:r>
              <a:rPr lang="fr-FR" sz="2000" dirty="0" err="1">
                <a:effectLst/>
                <a:latin typeface="+mj-lt"/>
              </a:rPr>
              <a:t>données</a:t>
            </a:r>
            <a:r>
              <a:rPr lang="fr-FR" sz="2000" dirty="0">
                <a:effectLst/>
                <a:latin typeface="+mj-lt"/>
              </a:rPr>
              <a:t> </a:t>
            </a:r>
            <a:r>
              <a:rPr lang="fr-FR" sz="2000" dirty="0" err="1">
                <a:effectLst/>
                <a:latin typeface="+mj-lt"/>
              </a:rPr>
              <a:t>inadaptée</a:t>
            </a:r>
            <a:r>
              <a:rPr lang="fr-FR" sz="2000" dirty="0">
                <a:effectLst/>
                <a:latin typeface="+mj-lt"/>
              </a:rPr>
              <a:t> </a:t>
            </a:r>
          </a:p>
          <a:p>
            <a:pPr fontAlgn="auto">
              <a:buFont typeface="Arial" panose="020B0604020202020204" pitchFamily="34" charset="0"/>
              <a:buChar char="•"/>
            </a:pPr>
            <a:r>
              <a:rPr lang="fr-FR" sz="2000" dirty="0" err="1">
                <a:effectLst/>
                <a:latin typeface="+mj-lt"/>
              </a:rPr>
              <a:t>éliminer</a:t>
            </a:r>
            <a:r>
              <a:rPr lang="fr-FR" sz="2000" dirty="0">
                <a:effectLst/>
                <a:latin typeface="+mj-lt"/>
              </a:rPr>
              <a:t> des </a:t>
            </a:r>
            <a:r>
              <a:rPr lang="fr-FR" sz="2000" dirty="0" err="1">
                <a:effectLst/>
                <a:latin typeface="+mj-lt"/>
              </a:rPr>
              <a:t>données</a:t>
            </a:r>
            <a:r>
              <a:rPr lang="fr-FR" sz="2000" dirty="0">
                <a:effectLst/>
                <a:latin typeface="+mj-lt"/>
              </a:rPr>
              <a:t> importantes </a:t>
            </a:r>
          </a:p>
        </p:txBody>
      </p:sp>
      <p:sp>
        <p:nvSpPr>
          <p:cNvPr id="4" name="Google Shape;194;p9">
            <a:extLst>
              <a:ext uri="{FF2B5EF4-FFF2-40B4-BE49-F238E27FC236}">
                <a16:creationId xmlns:a16="http://schemas.microsoft.com/office/drawing/2014/main" id="{001C6045-4F36-A94D-9FA3-DA86C1352C85}"/>
              </a:ext>
            </a:extLst>
          </p:cNvPr>
          <p:cNvSpPr txBox="1">
            <a:spLocks/>
          </p:cNvSpPr>
          <p:nvPr/>
        </p:nvSpPr>
        <p:spPr>
          <a:xfrm>
            <a:off x="0" y="476672"/>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Nettoyer les données</a:t>
            </a:r>
          </a:p>
        </p:txBody>
      </p:sp>
    </p:spTree>
    <p:extLst>
      <p:ext uri="{BB962C8B-B14F-4D97-AF65-F5344CB8AC3E}">
        <p14:creationId xmlns:p14="http://schemas.microsoft.com/office/powerpoint/2010/main" val="10665640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94;p9">
            <a:extLst>
              <a:ext uri="{FF2B5EF4-FFF2-40B4-BE49-F238E27FC236}">
                <a16:creationId xmlns:a16="http://schemas.microsoft.com/office/drawing/2014/main" id="{70123728-9D50-3F4D-93F0-4883E357EBB0}"/>
              </a:ext>
            </a:extLst>
          </p:cNvPr>
          <p:cNvSpPr txBox="1">
            <a:spLocks/>
          </p:cNvSpPr>
          <p:nvPr/>
        </p:nvSpPr>
        <p:spPr>
          <a:xfrm>
            <a:off x="0" y="476672"/>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Nettoyer les données</a:t>
            </a:r>
          </a:p>
        </p:txBody>
      </p:sp>
      <p:pic>
        <p:nvPicPr>
          <p:cNvPr id="2052" name="Picture 4" descr="view of an Open Refine project with menu of one column selected so can see options to facet, filter, and otherwise transform the column data">
            <a:extLst>
              <a:ext uri="{FF2B5EF4-FFF2-40B4-BE49-F238E27FC236}">
                <a16:creationId xmlns:a16="http://schemas.microsoft.com/office/drawing/2014/main" id="{37A2C1F6-CED4-8A4F-A47E-9220EF2627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804" y="2096207"/>
            <a:ext cx="8100392" cy="4761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7053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9">
            <a:extLst>
              <a:ext uri="{FF2B5EF4-FFF2-40B4-BE49-F238E27FC236}">
                <a16:creationId xmlns:a16="http://schemas.microsoft.com/office/drawing/2014/main" id="{9A4491EF-DF3D-364E-8A4F-A10058A010A4}"/>
              </a:ext>
            </a:extLst>
          </p:cNvPr>
          <p:cNvSpPr txBox="1">
            <a:spLocks/>
          </p:cNvSpPr>
          <p:nvPr/>
        </p:nvSpPr>
        <p:spPr>
          <a:xfrm>
            <a:off x="0" y="858868"/>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Structurer les données</a:t>
            </a:r>
          </a:p>
        </p:txBody>
      </p:sp>
      <p:pic>
        <p:nvPicPr>
          <p:cNvPr id="3074" name="Picture 2" descr="GEXF file">
            <a:extLst>
              <a:ext uri="{FF2B5EF4-FFF2-40B4-BE49-F238E27FC236}">
                <a16:creationId xmlns:a16="http://schemas.microsoft.com/office/drawing/2014/main" id="{8886A921-0E36-7443-8F8B-51F127A67C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2420888"/>
            <a:ext cx="6187271" cy="3182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91213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94;p9">
            <a:extLst>
              <a:ext uri="{FF2B5EF4-FFF2-40B4-BE49-F238E27FC236}">
                <a16:creationId xmlns:a16="http://schemas.microsoft.com/office/drawing/2014/main" id="{308FACFB-6D98-8743-B562-007A61769436}"/>
              </a:ext>
            </a:extLst>
          </p:cNvPr>
          <p:cNvSpPr txBox="1">
            <a:spLocks/>
          </p:cNvSpPr>
          <p:nvPr/>
        </p:nvSpPr>
        <p:spPr>
          <a:xfrm>
            <a:off x="0" y="404664"/>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Démonstration</a:t>
            </a:r>
          </a:p>
        </p:txBody>
      </p:sp>
      <p:pic>
        <p:nvPicPr>
          <p:cNvPr id="4098" name="Picture 2" descr="Network Analysis and Visualization ...">
            <a:extLst>
              <a:ext uri="{FF2B5EF4-FFF2-40B4-BE49-F238E27FC236}">
                <a16:creationId xmlns:a16="http://schemas.microsoft.com/office/drawing/2014/main" id="{9C96E578-FF40-974B-8494-9B498FA7C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204864"/>
            <a:ext cx="7635650" cy="4065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641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194;p9">
            <a:extLst>
              <a:ext uri="{FF2B5EF4-FFF2-40B4-BE49-F238E27FC236}">
                <a16:creationId xmlns:a16="http://schemas.microsoft.com/office/drawing/2014/main" id="{08A52333-CAF0-F141-9C87-B47E36E6F206}"/>
              </a:ext>
            </a:extLst>
          </p:cNvPr>
          <p:cNvSpPr txBox="1">
            <a:spLocks/>
          </p:cNvSpPr>
          <p:nvPr/>
        </p:nvSpPr>
        <p:spPr>
          <a:xfrm>
            <a:off x="0" y="836712"/>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spcBef>
                <a:spcPts val="0"/>
              </a:spcBef>
              <a:buClr>
                <a:srgbClr val="F2F2F2"/>
              </a:buClr>
              <a:buSzPts val="4400"/>
            </a:pPr>
            <a:r>
              <a:rPr lang="fr-FR" sz="3600" dirty="0">
                <a:solidFill>
                  <a:srgbClr val="F2F2F2"/>
                </a:solidFill>
                <a:latin typeface="Arial Black"/>
                <a:ea typeface="Arial Black"/>
                <a:cs typeface="Arial Black"/>
                <a:sym typeface="Arial Black"/>
              </a:rPr>
              <a:t>Pour aller plus loin…</a:t>
            </a:r>
          </a:p>
        </p:txBody>
      </p:sp>
      <p:sp>
        <p:nvSpPr>
          <p:cNvPr id="6" name="ZoneTexte 5">
            <a:extLst>
              <a:ext uri="{FF2B5EF4-FFF2-40B4-BE49-F238E27FC236}">
                <a16:creationId xmlns:a16="http://schemas.microsoft.com/office/drawing/2014/main" id="{8F71B6A8-D934-B344-A1F0-612147A36573}"/>
              </a:ext>
            </a:extLst>
          </p:cNvPr>
          <p:cNvSpPr txBox="1"/>
          <p:nvPr/>
        </p:nvSpPr>
        <p:spPr>
          <a:xfrm>
            <a:off x="1043608" y="2564904"/>
            <a:ext cx="7254552" cy="3785652"/>
          </a:xfrm>
          <a:prstGeom prst="rect">
            <a:avLst/>
          </a:prstGeom>
          <a:noFill/>
        </p:spPr>
        <p:txBody>
          <a:bodyPr wrap="square">
            <a:spAutoFit/>
          </a:bodyPr>
          <a:lstStyle/>
          <a:p>
            <a:pPr algn="just"/>
            <a:r>
              <a:rPr lang="fr-FR" sz="1600" dirty="0">
                <a:solidFill>
                  <a:srgbClr val="222222"/>
                </a:solidFill>
                <a:latin typeface="Arial" panose="020B0604020202020204" pitchFamily="34" charset="0"/>
                <a:hlinkClick r:id="rId2">
                  <a:extLst>
                    <a:ext uri="{A12FA001-AC4F-418D-AE19-62706E023703}">
                      <ahyp:hlinkClr xmlns:ahyp="http://schemas.microsoft.com/office/drawing/2018/hyperlinkcolor" val="tx"/>
                    </a:ext>
                  </a:extLst>
                </a:hlinkClick>
              </a:rPr>
              <a:t>L’atelier de cartographie </a:t>
            </a:r>
            <a:endParaRPr lang="fr-FR" sz="1600" dirty="0">
              <a:solidFill>
                <a:srgbClr val="222222"/>
              </a:solidFill>
              <a:latin typeface="Arial" panose="020B0604020202020204" pitchFamily="34" charset="0"/>
            </a:endParaRPr>
          </a:p>
          <a:p>
            <a:pPr algn="just"/>
            <a:endParaRPr lang="fr-FR" sz="1600" i="1" dirty="0">
              <a:solidFill>
                <a:srgbClr val="222222"/>
              </a:solidFill>
              <a:latin typeface="Arial" panose="020B0604020202020204" pitchFamily="34" charset="0"/>
              <a:hlinkClick r:id="rId2">
                <a:extLst>
                  <a:ext uri="{A12FA001-AC4F-418D-AE19-62706E023703}">
                    <ahyp:hlinkClr xmlns:ahyp="http://schemas.microsoft.com/office/drawing/2018/hyperlinkcolor" val="tx"/>
                  </a:ext>
                </a:extLst>
              </a:hlinkClick>
            </a:endParaRPr>
          </a:p>
          <a:p>
            <a:pPr algn="just"/>
            <a:r>
              <a:rPr lang="fr-FR" sz="1600" dirty="0" err="1"/>
              <a:t>Ghitalla</a:t>
            </a:r>
            <a:r>
              <a:rPr lang="fr-FR" sz="1600" dirty="0"/>
              <a:t>, F., &amp; </a:t>
            </a:r>
            <a:r>
              <a:rPr lang="fr-FR" sz="1600" dirty="0" err="1"/>
              <a:t>Lenay</a:t>
            </a:r>
            <a:r>
              <a:rPr lang="fr-FR" sz="1600" dirty="0"/>
              <a:t>, C. (2002). Les territoires de l'information. Les cahiers du numérique, 3(3), 51-63.</a:t>
            </a:r>
          </a:p>
          <a:p>
            <a:pPr algn="just"/>
            <a:endParaRPr lang="fr-FR" sz="1600" dirty="0"/>
          </a:p>
          <a:p>
            <a:pPr algn="just"/>
            <a:r>
              <a:rPr lang="fr-FR" sz="1600" dirty="0" err="1"/>
              <a:t>lhashmi</a:t>
            </a:r>
            <a:r>
              <a:rPr lang="fr-FR" sz="1600" dirty="0"/>
              <a:t>, S. F., </a:t>
            </a:r>
            <a:r>
              <a:rPr lang="fr-FR" sz="1600" dirty="0" err="1"/>
              <a:t>Alhashmi</a:t>
            </a:r>
            <a:r>
              <a:rPr lang="fr-FR" sz="1600" dirty="0"/>
              <a:t>, A. R., &amp; </a:t>
            </a:r>
            <a:r>
              <a:rPr lang="fr-FR" sz="1600" dirty="0" err="1"/>
              <a:t>Alhammadi</a:t>
            </a:r>
            <a:r>
              <a:rPr lang="fr-FR" sz="1600" dirty="0"/>
              <a:t>, Y. (2023). </a:t>
            </a:r>
            <a:r>
              <a:rPr lang="fr-FR" sz="1600" i="1" dirty="0"/>
              <a:t>A </a:t>
            </a:r>
            <a:r>
              <a:rPr lang="fr-FR" sz="1600" i="1" dirty="0" err="1"/>
              <a:t>systematic</a:t>
            </a:r>
            <a:r>
              <a:rPr lang="fr-FR" sz="1600" i="1" dirty="0"/>
              <a:t> </a:t>
            </a:r>
            <a:r>
              <a:rPr lang="fr-FR" sz="1600" i="1" dirty="0" err="1"/>
              <a:t>review</a:t>
            </a:r>
            <a:r>
              <a:rPr lang="fr-FR" sz="1600" i="1" dirty="0"/>
              <a:t> of data </a:t>
            </a:r>
            <a:r>
              <a:rPr lang="fr-FR" sz="1600" i="1" dirty="0" err="1"/>
              <a:t>visualization</a:t>
            </a:r>
            <a:r>
              <a:rPr lang="fr-FR" sz="1600" dirty="0"/>
              <a:t>. Journal of </a:t>
            </a:r>
            <a:r>
              <a:rPr lang="fr-FR" sz="1600" dirty="0" err="1"/>
              <a:t>Studies</a:t>
            </a:r>
            <a:r>
              <a:rPr lang="fr-FR" sz="1600" dirty="0"/>
              <a:t> in Information </a:t>
            </a:r>
            <a:r>
              <a:rPr lang="fr-FR" sz="1600" dirty="0" err="1"/>
              <a:t>Systems</a:t>
            </a:r>
            <a:r>
              <a:rPr lang="fr-FR" sz="1600" dirty="0"/>
              <a:t>, 17(2), 45–62. </a:t>
            </a:r>
            <a:r>
              <a:rPr lang="fr-FR" sz="1600" dirty="0">
                <a:hlinkClick r:id="rId3"/>
              </a:rPr>
              <a:t>https://articlegateway.com/index.php/JSIS/article/view/7375</a:t>
            </a:r>
            <a:endParaRPr lang="fr-FR" sz="1600" dirty="0"/>
          </a:p>
          <a:p>
            <a:pPr algn="just"/>
            <a:endParaRPr lang="fr-FR" sz="1600" dirty="0"/>
          </a:p>
          <a:p>
            <a:pPr algn="just"/>
            <a:r>
              <a:rPr lang="fr-FR" sz="1600" dirty="0"/>
              <a:t>Zhu, Y., &amp; Wang, H. (2024). </a:t>
            </a:r>
            <a:r>
              <a:rPr lang="fr-FR" sz="1600" i="1" dirty="0"/>
              <a:t>Data </a:t>
            </a:r>
            <a:r>
              <a:rPr lang="fr-FR" sz="1600" i="1" dirty="0" err="1"/>
              <a:t>visualization</a:t>
            </a:r>
            <a:r>
              <a:rPr lang="fr-FR" sz="1600" i="1" dirty="0"/>
              <a:t> in </a:t>
            </a:r>
            <a:r>
              <a:rPr lang="fr-FR" sz="1600" i="1" dirty="0" err="1"/>
              <a:t>big</a:t>
            </a:r>
            <a:r>
              <a:rPr lang="fr-FR" sz="1600" i="1" dirty="0"/>
              <a:t> data </a:t>
            </a:r>
            <a:r>
              <a:rPr lang="fr-FR" sz="1600" i="1" dirty="0" err="1"/>
              <a:t>analysis</a:t>
            </a:r>
            <a:r>
              <a:rPr lang="fr-FR" sz="1600" i="1" dirty="0"/>
              <a:t>: Applications and future trends</a:t>
            </a:r>
            <a:r>
              <a:rPr lang="fr-FR" sz="1600" dirty="0"/>
              <a:t>. Journal of Data </a:t>
            </a:r>
            <a:r>
              <a:rPr lang="fr-FR" sz="1600" dirty="0" err="1"/>
              <a:t>Analysis</a:t>
            </a:r>
            <a:r>
              <a:rPr lang="fr-FR" sz="1600" dirty="0"/>
              <a:t> and Information </a:t>
            </a:r>
            <a:r>
              <a:rPr lang="fr-FR" sz="1600" dirty="0" err="1"/>
              <a:t>Processing</a:t>
            </a:r>
            <a:r>
              <a:rPr lang="fr-FR" sz="1600" dirty="0"/>
              <a:t>, 12(1), 25–41. </a:t>
            </a:r>
            <a:r>
              <a:rPr lang="fr-FR" sz="1600" dirty="0">
                <a:hlinkClick r:id="rId4"/>
              </a:rPr>
              <a:t>https://www.scirp.org/journal/paperinformation?paperid=137307</a:t>
            </a:r>
            <a:endParaRPr lang="fr-FR" sz="1600" dirty="0"/>
          </a:p>
          <a:p>
            <a:pPr algn="just"/>
            <a:endParaRPr lang="fr-FR" sz="1600" dirty="0"/>
          </a:p>
          <a:p>
            <a:pPr algn="just"/>
            <a:endParaRPr lang="fr-FR" sz="1600" dirty="0"/>
          </a:p>
          <a:p>
            <a:pPr algn="just"/>
            <a:r>
              <a:rPr lang="fr-FR" sz="1600" b="1" dirty="0"/>
              <a:t>Bibliographie du cours</a:t>
            </a:r>
          </a:p>
        </p:txBody>
      </p:sp>
    </p:spTree>
    <p:extLst>
      <p:ext uri="{BB962C8B-B14F-4D97-AF65-F5344CB8AC3E}">
        <p14:creationId xmlns:p14="http://schemas.microsoft.com/office/powerpoint/2010/main" val="16288002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02094481-46D0-F840-BD3E-F90897D4B246}"/>
              </a:ext>
            </a:extLst>
          </p:cNvPr>
          <p:cNvSpPr>
            <a:spLocks noGrp="1"/>
          </p:cNvSpPr>
          <p:nvPr>
            <p:ph idx="1"/>
          </p:nvPr>
        </p:nvSpPr>
        <p:spPr>
          <a:xfrm>
            <a:off x="628650" y="4149080"/>
            <a:ext cx="7886700" cy="1005936"/>
          </a:xfrm>
        </p:spPr>
        <p:txBody>
          <a:bodyPr>
            <a:noAutofit/>
          </a:bodyPr>
          <a:lstStyle/>
          <a:p>
            <a:pPr marL="0" indent="0" algn="ctr">
              <a:buNone/>
            </a:pPr>
            <a:r>
              <a:rPr lang="fr-FR" sz="2200" dirty="0"/>
              <a:t>« Cartographie de l’information» by </a:t>
            </a:r>
            <a:r>
              <a:rPr lang="fr-FR" sz="2200" dirty="0" err="1"/>
              <a:t>Lrhoul</a:t>
            </a:r>
            <a:r>
              <a:rPr lang="fr-FR" sz="2200" dirty="0"/>
              <a:t> </a:t>
            </a:r>
            <a:r>
              <a:rPr lang="fr-FR" sz="2200" dirty="0" err="1"/>
              <a:t>Hanae</a:t>
            </a:r>
            <a:r>
              <a:rPr lang="fr-FR" sz="2200" dirty="0"/>
              <a:t> </a:t>
            </a:r>
            <a:r>
              <a:rPr lang="fr-FR" sz="2200" dirty="0" err="1"/>
              <a:t>is</a:t>
            </a:r>
            <a:r>
              <a:rPr lang="fr-FR" sz="2200" dirty="0"/>
              <a:t> </a:t>
            </a:r>
            <a:r>
              <a:rPr lang="fr-FR" sz="2200" dirty="0" err="1"/>
              <a:t>licensed</a:t>
            </a:r>
            <a:r>
              <a:rPr lang="fr-FR" sz="2200" dirty="0"/>
              <a:t> </a:t>
            </a:r>
            <a:r>
              <a:rPr lang="fr-FR" sz="2200" dirty="0" err="1"/>
              <a:t>under</a:t>
            </a:r>
            <a:r>
              <a:rPr lang="fr-FR" sz="2200" dirty="0"/>
              <a:t> a </a:t>
            </a:r>
            <a:r>
              <a:rPr lang="fr-FR" sz="2200" dirty="0">
                <a:hlinkClick r:id="rId2">
                  <a:extLst>
                    <a:ext uri="{A12FA001-AC4F-418D-AE19-62706E023703}">
                      <ahyp:hlinkClr xmlns:ahyp="http://schemas.microsoft.com/office/drawing/2018/hyperlinkcolor" val="tx"/>
                    </a:ext>
                  </a:extLst>
                </a:hlinkClick>
              </a:rPr>
              <a:t>Creative Commons Attribution 4.0 International License</a:t>
            </a:r>
            <a:br>
              <a:rPr lang="fr-FR" sz="2200" dirty="0"/>
            </a:br>
            <a:br>
              <a:rPr lang="fr-FR" sz="2200" dirty="0"/>
            </a:br>
            <a:endParaRPr lang="fr-FR" sz="2200" dirty="0"/>
          </a:p>
        </p:txBody>
      </p:sp>
      <p:pic>
        <p:nvPicPr>
          <p:cNvPr id="8" name="Image 7" descr="Une image contenant dessin&#10;&#10;Description générée automatiquement">
            <a:extLst>
              <a:ext uri="{FF2B5EF4-FFF2-40B4-BE49-F238E27FC236}">
                <a16:creationId xmlns:a16="http://schemas.microsoft.com/office/drawing/2014/main" id="{EA1994CF-C7E5-334C-AC36-A36C5DA88AE8}"/>
              </a:ext>
            </a:extLst>
          </p:cNvPr>
          <p:cNvPicPr>
            <a:picLocks noChangeAspect="1"/>
          </p:cNvPicPr>
          <p:nvPr/>
        </p:nvPicPr>
        <p:blipFill>
          <a:blip r:embed="rId3"/>
          <a:stretch>
            <a:fillRect/>
          </a:stretch>
        </p:blipFill>
        <p:spPr>
          <a:xfrm>
            <a:off x="2987824" y="2708920"/>
            <a:ext cx="2733519" cy="1005935"/>
          </a:xfrm>
          <a:prstGeom prst="rect">
            <a:avLst/>
          </a:prstGeom>
        </p:spPr>
      </p:pic>
      <p:sp>
        <p:nvSpPr>
          <p:cNvPr id="2" name="ZoneTexte 1">
            <a:extLst>
              <a:ext uri="{FF2B5EF4-FFF2-40B4-BE49-F238E27FC236}">
                <a16:creationId xmlns:a16="http://schemas.microsoft.com/office/drawing/2014/main" id="{3A393C4E-3DEA-A04D-AC7A-EBBA33E82BC7}"/>
              </a:ext>
            </a:extLst>
          </p:cNvPr>
          <p:cNvSpPr txBox="1"/>
          <p:nvPr/>
        </p:nvSpPr>
        <p:spPr>
          <a:xfrm>
            <a:off x="2483768" y="1443698"/>
            <a:ext cx="3384376" cy="830997"/>
          </a:xfrm>
          <a:prstGeom prst="rect">
            <a:avLst/>
          </a:prstGeom>
          <a:noFill/>
        </p:spPr>
        <p:txBody>
          <a:bodyPr wrap="square" rtlCol="0">
            <a:spAutoFit/>
          </a:bodyPr>
          <a:lstStyle/>
          <a:p>
            <a:pPr algn="ctr"/>
            <a:r>
              <a:rPr lang="fr-FR" sz="4800" b="1" dirty="0"/>
              <a:t>MERCI</a:t>
            </a:r>
          </a:p>
        </p:txBody>
      </p:sp>
    </p:spTree>
    <p:extLst>
      <p:ext uri="{BB962C8B-B14F-4D97-AF65-F5344CB8AC3E}">
        <p14:creationId xmlns:p14="http://schemas.microsoft.com/office/powerpoint/2010/main" val="1783463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12F23D94-2910-D84C-AA5A-5E109AEA99C1}"/>
              </a:ext>
            </a:extLst>
          </p:cNvPr>
          <p:cNvSpPr>
            <a:spLocks noGrp="1"/>
          </p:cNvSpPr>
          <p:nvPr>
            <p:ph idx="1"/>
          </p:nvPr>
        </p:nvSpPr>
        <p:spPr>
          <a:xfrm>
            <a:off x="827584" y="1628800"/>
            <a:ext cx="7776864" cy="4525963"/>
          </a:xfrm>
        </p:spPr>
        <p:txBody>
          <a:bodyPr>
            <a:normAutofit/>
          </a:bodyPr>
          <a:lstStyle/>
          <a:p>
            <a:pPr algn="just"/>
            <a:endParaRPr lang="fr-FR" sz="2200" dirty="0">
              <a:effectLst/>
              <a:latin typeface="+mj-lt"/>
              <a:ea typeface="Calibri" panose="020F0502020204030204" pitchFamily="34" charset="0"/>
              <a:cs typeface="Times New Roman" panose="02020603050405020304" pitchFamily="18" charset="0"/>
            </a:endParaRPr>
          </a:p>
          <a:p>
            <a:pPr marL="0" indent="0" algn="just">
              <a:buNone/>
            </a:pPr>
            <a:r>
              <a:rPr lang="fr-FR" sz="2200" dirty="0">
                <a:effectLst/>
                <a:latin typeface="+mj-lt"/>
                <a:ea typeface="Calibri" panose="020F0502020204030204" pitchFamily="34" charset="0"/>
                <a:cs typeface="Times New Roman" panose="02020603050405020304" pitchFamily="18" charset="0"/>
              </a:rPr>
              <a:t>« La cartographie de l'information est l’usage de représentations visuelles interactives de données abstraites pour amplifier la cognition »</a:t>
            </a:r>
            <a:br>
              <a:rPr lang="fr-FR" sz="2200" dirty="0">
                <a:effectLst/>
                <a:latin typeface="+mj-lt"/>
                <a:ea typeface="Calibri" panose="020F0502020204030204" pitchFamily="34" charset="0"/>
                <a:cs typeface="Times New Roman" panose="02020603050405020304" pitchFamily="18" charset="0"/>
              </a:rPr>
            </a:br>
            <a:r>
              <a:rPr lang="fr-FR" sz="2200" i="1" dirty="0">
                <a:effectLst/>
                <a:latin typeface="+mj-lt"/>
                <a:ea typeface="Calibri" panose="020F0502020204030204" pitchFamily="34" charset="0"/>
                <a:cs typeface="Times New Roman" panose="02020603050405020304" pitchFamily="18" charset="0"/>
              </a:rPr>
              <a:t>(</a:t>
            </a:r>
            <a:r>
              <a:rPr lang="fr-FR" sz="2200" i="1" dirty="0" err="1">
                <a:effectLst/>
                <a:latin typeface="+mj-lt"/>
                <a:ea typeface="Calibri" panose="020F0502020204030204" pitchFamily="34" charset="0"/>
                <a:cs typeface="Times New Roman" panose="02020603050405020304" pitchFamily="18" charset="0"/>
              </a:rPr>
              <a:t>Card</a:t>
            </a:r>
            <a:r>
              <a:rPr lang="fr-FR" sz="2200" i="1" dirty="0">
                <a:effectLst/>
                <a:latin typeface="+mj-lt"/>
                <a:ea typeface="Calibri" panose="020F0502020204030204" pitchFamily="34" charset="0"/>
                <a:cs typeface="Times New Roman" panose="02020603050405020304" pitchFamily="18" charset="0"/>
              </a:rPr>
              <a:t>, </a:t>
            </a:r>
            <a:r>
              <a:rPr lang="fr-FR" sz="2200" i="1" dirty="0" err="1">
                <a:effectLst/>
                <a:latin typeface="+mj-lt"/>
                <a:ea typeface="Calibri" panose="020F0502020204030204" pitchFamily="34" charset="0"/>
                <a:cs typeface="Times New Roman" panose="02020603050405020304" pitchFamily="18" charset="0"/>
              </a:rPr>
              <a:t>Mackinlay</a:t>
            </a:r>
            <a:r>
              <a:rPr lang="fr-FR" sz="2200" i="1" dirty="0">
                <a:effectLst/>
                <a:latin typeface="+mj-lt"/>
                <a:ea typeface="Calibri" panose="020F0502020204030204" pitchFamily="34" charset="0"/>
                <a:cs typeface="Times New Roman" panose="02020603050405020304" pitchFamily="18" charset="0"/>
              </a:rPr>
              <a:t> &amp; </a:t>
            </a:r>
            <a:r>
              <a:rPr lang="fr-FR" sz="2200" i="1" dirty="0" err="1">
                <a:effectLst/>
                <a:latin typeface="+mj-lt"/>
                <a:ea typeface="Calibri" panose="020F0502020204030204" pitchFamily="34" charset="0"/>
                <a:cs typeface="Times New Roman" panose="02020603050405020304" pitchFamily="18" charset="0"/>
              </a:rPr>
              <a:t>Shneiderman</a:t>
            </a:r>
            <a:r>
              <a:rPr lang="fr-FR" sz="2200" i="1" dirty="0">
                <a:effectLst/>
                <a:latin typeface="+mj-lt"/>
                <a:ea typeface="Calibri" panose="020F0502020204030204" pitchFamily="34" charset="0"/>
                <a:cs typeface="Times New Roman" panose="02020603050405020304" pitchFamily="18" charset="0"/>
              </a:rPr>
              <a:t>, 1999)</a:t>
            </a:r>
          </a:p>
          <a:p>
            <a:pPr marL="0" indent="0" algn="just">
              <a:buNone/>
            </a:pPr>
            <a:endParaRPr lang="fr-FR" sz="2200" dirty="0">
              <a:latin typeface="+mj-lt"/>
              <a:cs typeface="Times New Roman" panose="02020603050405020304" pitchFamily="18" charset="0"/>
            </a:endParaRPr>
          </a:p>
          <a:p>
            <a:pPr marL="0" indent="0" algn="just">
              <a:buNone/>
            </a:pPr>
            <a:r>
              <a:rPr lang="fr-FR" sz="2200" dirty="0">
                <a:latin typeface="+mj-lt"/>
                <a:cs typeface="Times New Roman" panose="02020603050405020304" pitchFamily="18" charset="0"/>
              </a:rPr>
              <a:t>La cartographie de l'information est un processus d’organisation, de représentation et de visualisation des données complexes (souvent abstraites) ou non structurées. Le but est d'en extraire du sens, de révéler des relations ou des dynamiques sous-jacentes, d'en faciliter la compréhension et de soutenir la prise de décision. </a:t>
            </a:r>
          </a:p>
          <a:p>
            <a:pPr algn="just"/>
            <a:endParaRPr lang="fr-FR" sz="2200" dirty="0">
              <a:latin typeface="+mj-lt"/>
            </a:endParaRPr>
          </a:p>
        </p:txBody>
      </p:sp>
      <p:sp>
        <p:nvSpPr>
          <p:cNvPr id="6" name="Google Shape;134;p6">
            <a:extLst>
              <a:ext uri="{FF2B5EF4-FFF2-40B4-BE49-F238E27FC236}">
                <a16:creationId xmlns:a16="http://schemas.microsoft.com/office/drawing/2014/main" id="{E9BBDE3A-1D15-FC4B-AACF-00D71DC394BE}"/>
              </a:ext>
            </a:extLst>
          </p:cNvPr>
          <p:cNvSpPr txBox="1">
            <a:spLocks noGrp="1"/>
          </p:cNvSpPr>
          <p:nvPr>
            <p:ph type="title"/>
          </p:nvPr>
        </p:nvSpPr>
        <p:spPr>
          <a:xfrm>
            <a:off x="0" y="857250"/>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dirty="0">
                <a:solidFill>
                  <a:srgbClr val="F2F2F2"/>
                </a:solidFill>
                <a:latin typeface="Arial Black"/>
                <a:ea typeface="Arial Black"/>
                <a:cs typeface="Arial Black"/>
                <a:sym typeface="Arial Black"/>
              </a:rPr>
              <a:t>C’est quoi la cartographie?</a:t>
            </a:r>
            <a:endParaRPr dirty="0"/>
          </a:p>
        </p:txBody>
      </p:sp>
    </p:spTree>
    <p:extLst>
      <p:ext uri="{BB962C8B-B14F-4D97-AF65-F5344CB8AC3E}">
        <p14:creationId xmlns:p14="http://schemas.microsoft.com/office/powerpoint/2010/main" val="20802466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0" y="857250"/>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4000" dirty="0">
                <a:solidFill>
                  <a:srgbClr val="F2F2F2"/>
                </a:solidFill>
                <a:latin typeface="Arial Black"/>
                <a:ea typeface="Arial Black"/>
                <a:cs typeface="Arial Black"/>
                <a:sym typeface="Arial Black"/>
              </a:rPr>
              <a:t>Pourquoi cartographier?</a:t>
            </a:r>
            <a:endParaRPr sz="4000" dirty="0"/>
          </a:p>
        </p:txBody>
      </p:sp>
      <p:sp>
        <p:nvSpPr>
          <p:cNvPr id="9" name="ZoneTexte 8">
            <a:extLst>
              <a:ext uri="{FF2B5EF4-FFF2-40B4-BE49-F238E27FC236}">
                <a16:creationId xmlns:a16="http://schemas.microsoft.com/office/drawing/2014/main" id="{C2DDF4DC-56E8-ED4C-855F-669AC7140FB1}"/>
              </a:ext>
            </a:extLst>
          </p:cNvPr>
          <p:cNvSpPr txBox="1"/>
          <p:nvPr/>
        </p:nvSpPr>
        <p:spPr>
          <a:xfrm>
            <a:off x="755576" y="2132856"/>
            <a:ext cx="7416824" cy="4093428"/>
          </a:xfrm>
          <a:prstGeom prst="rect">
            <a:avLst/>
          </a:prstGeom>
          <a:noFill/>
        </p:spPr>
        <p:txBody>
          <a:bodyPr wrap="square">
            <a:spAutoFit/>
          </a:bodyPr>
          <a:lstStyle/>
          <a:p>
            <a:pPr marL="285750" indent="-285750" algn="just">
              <a:buFont typeface="Wingdings" pitchFamily="2" charset="2"/>
              <a:buChar char="ü"/>
            </a:pPr>
            <a:endParaRPr lang="fr-FR" sz="2200" dirty="0">
              <a:latin typeface="+mj-lt"/>
            </a:endParaRPr>
          </a:p>
          <a:p>
            <a:pPr marL="342900" indent="-342900" algn="just">
              <a:buFont typeface="Wingdings" pitchFamily="2" charset="2"/>
              <a:buChar char="ü"/>
            </a:pPr>
            <a:r>
              <a:rPr lang="fr-FR" sz="2000" dirty="0">
                <a:solidFill>
                  <a:srgbClr val="003142"/>
                </a:solidFill>
                <a:latin typeface="+mj-lt"/>
              </a:rPr>
              <a:t>Maîtriser les données numériques structurés et non structurées : blogs, réseaux sociaux, traces d’usage…</a:t>
            </a:r>
          </a:p>
          <a:p>
            <a:pPr marL="342900" indent="-342900" algn="just">
              <a:buFont typeface="Wingdings" pitchFamily="2" charset="2"/>
              <a:buChar char="ü"/>
            </a:pPr>
            <a:endParaRPr lang="fr-FR" sz="2000" dirty="0">
              <a:solidFill>
                <a:srgbClr val="003142"/>
              </a:solidFill>
              <a:latin typeface="+mj-lt"/>
            </a:endParaRPr>
          </a:p>
          <a:p>
            <a:pPr marL="342900" indent="-342900" algn="just">
              <a:buFont typeface="Wingdings" pitchFamily="2" charset="2"/>
              <a:buChar char="ü"/>
            </a:pPr>
            <a:r>
              <a:rPr lang="fr-FR" sz="2000" dirty="0">
                <a:solidFill>
                  <a:srgbClr val="003142"/>
                </a:solidFill>
                <a:latin typeface="+mj-lt"/>
              </a:rPr>
              <a:t>Apprendre, comprendre des </a:t>
            </a:r>
            <a:r>
              <a:rPr lang="fr-FR" sz="2000" dirty="0" err="1">
                <a:solidFill>
                  <a:srgbClr val="003142"/>
                </a:solidFill>
                <a:latin typeface="+mj-lt"/>
              </a:rPr>
              <a:t>idées</a:t>
            </a:r>
            <a:r>
              <a:rPr lang="fr-FR" sz="2000" dirty="0">
                <a:solidFill>
                  <a:srgbClr val="003142"/>
                </a:solidFill>
                <a:latin typeface="+mj-lt"/>
              </a:rPr>
              <a:t>, des relations invisibles qui associent les éléments</a:t>
            </a:r>
          </a:p>
          <a:p>
            <a:pPr marL="342900" indent="-342900" algn="just">
              <a:buFont typeface="Wingdings" pitchFamily="2" charset="2"/>
              <a:buChar char="ü"/>
            </a:pPr>
            <a:endParaRPr lang="fr-FR" sz="2000" dirty="0">
              <a:solidFill>
                <a:srgbClr val="003142"/>
              </a:solidFill>
              <a:latin typeface="+mj-lt"/>
            </a:endParaRPr>
          </a:p>
          <a:p>
            <a:pPr marL="342900" indent="-342900" algn="just">
              <a:buFont typeface="Wingdings" pitchFamily="2" charset="2"/>
              <a:buChar char="ü"/>
            </a:pPr>
            <a:r>
              <a:rPr lang="fr-FR" sz="2000" dirty="0">
                <a:solidFill>
                  <a:srgbClr val="003142"/>
                </a:solidFill>
                <a:latin typeface="+mj-lt"/>
              </a:rPr>
              <a:t>Communiquer, décider, convaincre</a:t>
            </a:r>
          </a:p>
          <a:p>
            <a:pPr algn="just"/>
            <a:endParaRPr lang="fr-FR" sz="2000" dirty="0">
              <a:solidFill>
                <a:srgbClr val="003142"/>
              </a:solidFill>
              <a:latin typeface="+mj-lt"/>
            </a:endParaRPr>
          </a:p>
          <a:p>
            <a:pPr algn="just"/>
            <a:endParaRPr lang="fr-FR" sz="2000" dirty="0">
              <a:solidFill>
                <a:srgbClr val="003142"/>
              </a:solidFill>
              <a:latin typeface="+mj-lt"/>
            </a:endParaRPr>
          </a:p>
          <a:p>
            <a:pPr algn="just"/>
            <a:r>
              <a:rPr lang="fr-FR" sz="2000" dirty="0">
                <a:solidFill>
                  <a:srgbClr val="003142"/>
                </a:solidFill>
                <a:latin typeface="+mj-lt"/>
              </a:rPr>
              <a:t>Outil indispensable à la veille pour dégager des indicateurs rapidement et augmenter la performance</a:t>
            </a:r>
          </a:p>
          <a:p>
            <a:pPr algn="just"/>
            <a:endParaRPr lang="fr-FR" dirty="0">
              <a:latin typeface="+mj-lt"/>
            </a:endParaRPr>
          </a:p>
        </p:txBody>
      </p:sp>
    </p:spTree>
    <p:extLst>
      <p:ext uri="{BB962C8B-B14F-4D97-AF65-F5344CB8AC3E}">
        <p14:creationId xmlns:p14="http://schemas.microsoft.com/office/powerpoint/2010/main" val="2764388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6"/>
          <p:cNvSpPr txBox="1">
            <a:spLocks noGrp="1"/>
          </p:cNvSpPr>
          <p:nvPr>
            <p:ph type="title"/>
          </p:nvPr>
        </p:nvSpPr>
        <p:spPr>
          <a:xfrm>
            <a:off x="0" y="857250"/>
            <a:ext cx="9144000" cy="791308"/>
          </a:xfrm>
          <a:prstGeom prst="rect">
            <a:avLst/>
          </a:prstGeom>
          <a:solidFill>
            <a:schemeClr val="tx2"/>
          </a:solidFill>
          <a:ln>
            <a:noFill/>
          </a:ln>
        </p:spPr>
        <p:txBody>
          <a:bodyPr spcFirstLastPara="1" vert="horz" wrap="square" lIns="68569" tIns="34275" rIns="68569" bIns="34275" rtlCol="0" anchor="ctr" anchorCtr="0">
            <a:normAutofit/>
          </a:bodyPr>
          <a:lstStyle/>
          <a:p>
            <a:pPr>
              <a:lnSpc>
                <a:spcPct val="90000"/>
              </a:lnSpc>
              <a:spcBef>
                <a:spcPts val="0"/>
              </a:spcBef>
              <a:buClr>
                <a:srgbClr val="F2F2F2"/>
              </a:buClr>
              <a:buSzPts val="4400"/>
            </a:pPr>
            <a:r>
              <a:rPr lang="fr-FR" sz="4000" dirty="0">
                <a:solidFill>
                  <a:srgbClr val="F2F2F2"/>
                </a:solidFill>
                <a:latin typeface="Arial Black"/>
                <a:ea typeface="Arial Black"/>
                <a:cs typeface="Arial Black"/>
                <a:sym typeface="Arial Black"/>
              </a:rPr>
              <a:t>Pourquoi cartographier?</a:t>
            </a:r>
            <a:endParaRPr sz="4000" dirty="0"/>
          </a:p>
        </p:txBody>
      </p:sp>
      <p:sp>
        <p:nvSpPr>
          <p:cNvPr id="9" name="ZoneTexte 8">
            <a:extLst>
              <a:ext uri="{FF2B5EF4-FFF2-40B4-BE49-F238E27FC236}">
                <a16:creationId xmlns:a16="http://schemas.microsoft.com/office/drawing/2014/main" id="{C2DDF4DC-56E8-ED4C-855F-669AC7140FB1}"/>
              </a:ext>
            </a:extLst>
          </p:cNvPr>
          <p:cNvSpPr txBox="1"/>
          <p:nvPr/>
        </p:nvSpPr>
        <p:spPr>
          <a:xfrm>
            <a:off x="1187624" y="2780928"/>
            <a:ext cx="6300700" cy="2246769"/>
          </a:xfrm>
          <a:prstGeom prst="rect">
            <a:avLst/>
          </a:prstGeom>
          <a:noFill/>
        </p:spPr>
        <p:txBody>
          <a:bodyPr wrap="square">
            <a:spAutoFit/>
          </a:bodyPr>
          <a:lstStyle/>
          <a:p>
            <a:pPr marL="342900" indent="-342900" fontAlgn="auto">
              <a:buFont typeface="Wingdings" pitchFamily="2" charset="2"/>
              <a:buChar char="ü"/>
            </a:pPr>
            <a:r>
              <a:rPr lang="fr-FR" sz="2000" dirty="0">
                <a:effectLst/>
              </a:rPr>
              <a:t>La vision est notre sens dominant </a:t>
            </a:r>
          </a:p>
          <a:p>
            <a:pPr marL="342900" indent="-342900" fontAlgn="auto">
              <a:buFont typeface="Wingdings" pitchFamily="2" charset="2"/>
              <a:buChar char="ü"/>
            </a:pPr>
            <a:endParaRPr lang="fr-FR" sz="2000" dirty="0">
              <a:effectLst/>
            </a:endParaRPr>
          </a:p>
          <a:p>
            <a:pPr marL="342900" indent="-342900" fontAlgn="auto">
              <a:buFont typeface="Wingdings" pitchFamily="2" charset="2"/>
              <a:buChar char="ü"/>
            </a:pPr>
            <a:r>
              <a:rPr lang="fr-FR" sz="2000" dirty="0">
                <a:effectLst/>
              </a:rPr>
              <a:t>Aider notre mémoire à surveiller des </a:t>
            </a:r>
            <a:r>
              <a:rPr lang="fr-FR" sz="2000" dirty="0" err="1">
                <a:effectLst/>
              </a:rPr>
              <a:t>événements</a:t>
            </a:r>
            <a:r>
              <a:rPr lang="fr-FR" sz="2000" dirty="0">
                <a:effectLst/>
              </a:rPr>
              <a:t> potentiellement nombreux </a:t>
            </a:r>
          </a:p>
          <a:p>
            <a:pPr marL="342900" indent="-342900" fontAlgn="auto">
              <a:buFont typeface="Wingdings" pitchFamily="2" charset="2"/>
              <a:buChar char="ü"/>
            </a:pPr>
            <a:endParaRPr lang="fr-FR" sz="2000" dirty="0">
              <a:effectLst/>
            </a:endParaRPr>
          </a:p>
          <a:p>
            <a:pPr marL="342900" indent="-342900" fontAlgn="auto">
              <a:buFont typeface="Wingdings" pitchFamily="2" charset="2"/>
              <a:buChar char="ü"/>
            </a:pPr>
            <a:r>
              <a:rPr lang="fr-FR" sz="2000" dirty="0">
                <a:effectLst/>
              </a:rPr>
              <a:t>interface : limiter la </a:t>
            </a:r>
            <a:r>
              <a:rPr lang="fr-FR" sz="2000" dirty="0" err="1">
                <a:effectLst/>
              </a:rPr>
              <a:t>quantite</a:t>
            </a:r>
            <a:r>
              <a:rPr lang="fr-FR" sz="2000" dirty="0">
                <a:effectLst/>
              </a:rPr>
              <a:t>́ de pages à parcourir </a:t>
            </a:r>
          </a:p>
          <a:p>
            <a:endParaRPr lang="fr-FR" sz="2000" dirty="0"/>
          </a:p>
        </p:txBody>
      </p:sp>
      <p:sp>
        <p:nvSpPr>
          <p:cNvPr id="5" name="ZoneTexte 4">
            <a:extLst>
              <a:ext uri="{FF2B5EF4-FFF2-40B4-BE49-F238E27FC236}">
                <a16:creationId xmlns:a16="http://schemas.microsoft.com/office/drawing/2014/main" id="{ABA5531E-A11A-2746-BD9F-CFCE94C6F58D}"/>
              </a:ext>
            </a:extLst>
          </p:cNvPr>
          <p:cNvSpPr txBox="1"/>
          <p:nvPr/>
        </p:nvSpPr>
        <p:spPr>
          <a:xfrm>
            <a:off x="4860032" y="6441252"/>
            <a:ext cx="3600400" cy="369332"/>
          </a:xfrm>
          <a:prstGeom prst="rect">
            <a:avLst/>
          </a:prstGeom>
          <a:noFill/>
        </p:spPr>
        <p:txBody>
          <a:bodyPr wrap="square">
            <a:spAutoFit/>
          </a:bodyPr>
          <a:lstStyle/>
          <a:p>
            <a:r>
              <a:rPr lang="fr-FR" sz="1800" dirty="0" err="1">
                <a:effectLst/>
                <a:latin typeface="FiraSans-Regular-Identity-H"/>
              </a:rPr>
              <a:t>Raphae</a:t>
            </a:r>
            <a:r>
              <a:rPr lang="fr-FR" sz="1800" dirty="0" err="1">
                <a:solidFill>
                  <a:srgbClr val="D6D1C6"/>
                </a:solidFill>
                <a:effectLst/>
                <a:latin typeface="FiraSans-Regular-Identity-H"/>
              </a:rPr>
              <a:t>̈l</a:t>
            </a:r>
            <a:r>
              <a:rPr lang="fr-FR" sz="1800" dirty="0">
                <a:solidFill>
                  <a:srgbClr val="D6D1C6"/>
                </a:solidFill>
                <a:effectLst/>
                <a:latin typeface="FiraSans-Regular-Identity-H"/>
              </a:rPr>
              <a:t> </a:t>
            </a:r>
            <a:r>
              <a:rPr lang="fr-FR" sz="1800" dirty="0">
                <a:effectLst/>
                <a:latin typeface="FiraSans-Regular-Identity-H"/>
              </a:rPr>
              <a:t>Fournier-</a:t>
            </a:r>
            <a:r>
              <a:rPr lang="fr-FR" sz="1800" dirty="0" err="1">
                <a:effectLst/>
                <a:latin typeface="FiraSans-Regular-Identity-H"/>
              </a:rPr>
              <a:t>S’niehotta.CNAM</a:t>
            </a:r>
            <a:r>
              <a:rPr lang="fr-FR" sz="1800" dirty="0">
                <a:solidFill>
                  <a:srgbClr val="D6D1C6"/>
                </a:solidFill>
                <a:effectLst/>
                <a:latin typeface="FiraSans-Regular-Identity-H"/>
              </a:rPr>
              <a:t> </a:t>
            </a:r>
            <a:endParaRPr lang="fr-FR" dirty="0">
              <a:effectLst/>
            </a:endParaRPr>
          </a:p>
        </p:txBody>
      </p:sp>
    </p:spTree>
    <p:extLst>
      <p:ext uri="{BB962C8B-B14F-4D97-AF65-F5344CB8AC3E}">
        <p14:creationId xmlns:p14="http://schemas.microsoft.com/office/powerpoint/2010/main" val="28238022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8"/>
          <p:cNvSpPr txBox="1"/>
          <p:nvPr/>
        </p:nvSpPr>
        <p:spPr>
          <a:xfrm>
            <a:off x="0" y="0"/>
            <a:ext cx="9144000" cy="1060070"/>
          </a:xfrm>
          <a:prstGeom prst="rect">
            <a:avLst/>
          </a:prstGeom>
          <a:solidFill>
            <a:schemeClr val="tx2"/>
          </a:solidFill>
          <a:ln>
            <a:noFill/>
          </a:ln>
        </p:spPr>
        <p:txBody>
          <a:bodyPr spcFirstLastPara="1" wrap="square" lIns="68569" tIns="34275" rIns="68569" bIns="34275" anchor="ctr" anchorCtr="0">
            <a:noAutofit/>
          </a:bodyPr>
          <a:lstStyle/>
          <a:p>
            <a:pPr algn="ctr">
              <a:lnSpc>
                <a:spcPct val="80000"/>
              </a:lnSpc>
              <a:buClr>
                <a:srgbClr val="F2F2F2"/>
              </a:buClr>
              <a:buSzPts val="4070"/>
            </a:pPr>
            <a:r>
              <a:rPr lang="fr-FR" sz="3600" b="1" dirty="0">
                <a:solidFill>
                  <a:schemeClr val="bg1"/>
                </a:solidFill>
                <a:latin typeface="Agency FB" panose="020B0503020202020204" pitchFamily="34" charset="77"/>
                <a:ea typeface="Arial Black"/>
                <a:cs typeface="Arial Black"/>
                <a:sym typeface="Arial Black"/>
              </a:rPr>
              <a:t>La cartographie dans un processus de  veille stratégique </a:t>
            </a:r>
            <a:endParaRPr sz="3600" b="1" dirty="0">
              <a:solidFill>
                <a:schemeClr val="bg1"/>
              </a:solidFill>
              <a:latin typeface="Agency FB" panose="020B0503020202020204" pitchFamily="34" charset="77"/>
              <a:ea typeface="Arial Black"/>
              <a:cs typeface="Arial Black"/>
              <a:sym typeface="Arial Black"/>
            </a:endParaRPr>
          </a:p>
        </p:txBody>
      </p:sp>
      <p:grpSp>
        <p:nvGrpSpPr>
          <p:cNvPr id="158" name="Google Shape;158;p8"/>
          <p:cNvGrpSpPr/>
          <p:nvPr/>
        </p:nvGrpSpPr>
        <p:grpSpPr>
          <a:xfrm>
            <a:off x="978396" y="1890753"/>
            <a:ext cx="7187207" cy="2538215"/>
            <a:chOff x="0" y="1378004"/>
            <a:chExt cx="9582942" cy="3384286"/>
          </a:xfrm>
        </p:grpSpPr>
        <p:sp>
          <p:nvSpPr>
            <p:cNvPr id="159" name="Google Shape;159;p8"/>
            <p:cNvSpPr/>
            <p:nvPr/>
          </p:nvSpPr>
          <p:spPr>
            <a:xfrm rot="5400000">
              <a:off x="243" y="1377761"/>
              <a:ext cx="3166676" cy="3167162"/>
            </a:xfrm>
            <a:prstGeom prst="blockArc">
              <a:avLst>
                <a:gd name="adj1" fmla="val 13500000"/>
                <a:gd name="adj2" fmla="val 18900000"/>
                <a:gd name="adj3" fmla="val 4960"/>
              </a:avLst>
            </a:prstGeom>
            <a:gradFill>
              <a:gsLst>
                <a:gs pos="0">
                  <a:srgbClr val="F08B54"/>
                </a:gs>
                <a:gs pos="50000">
                  <a:srgbClr val="F67A26"/>
                </a:gs>
                <a:gs pos="100000">
                  <a:srgbClr val="E36A18"/>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0" name="Google Shape;160;p8"/>
            <p:cNvSpPr/>
            <p:nvPr/>
          </p:nvSpPr>
          <p:spPr>
            <a:xfrm rot="-5400000">
              <a:off x="3259402" y="1377761"/>
              <a:ext cx="3166676" cy="3167162"/>
            </a:xfrm>
            <a:prstGeom prst="blockArc">
              <a:avLst>
                <a:gd name="adj1" fmla="val 13500000"/>
                <a:gd name="adj2" fmla="val 18900000"/>
                <a:gd name="adj3" fmla="val 4960"/>
              </a:avLst>
            </a:prstGeom>
            <a:gradFill>
              <a:gsLst>
                <a:gs pos="0">
                  <a:srgbClr val="AFAFAF"/>
                </a:gs>
                <a:gs pos="50000">
                  <a:schemeClr val="accent3"/>
                </a:gs>
                <a:gs pos="100000">
                  <a:srgbClr val="919191"/>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1" name="Google Shape;161;p8"/>
            <p:cNvSpPr/>
            <p:nvPr/>
          </p:nvSpPr>
          <p:spPr>
            <a:xfrm>
              <a:off x="3633851" y="4128752"/>
              <a:ext cx="2404360" cy="633538"/>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2" name="Google Shape;162;p8"/>
            <p:cNvSpPr txBox="1"/>
            <p:nvPr/>
          </p:nvSpPr>
          <p:spPr>
            <a:xfrm>
              <a:off x="3633851" y="4128752"/>
              <a:ext cx="2404360" cy="633538"/>
            </a:xfrm>
            <a:prstGeom prst="rect">
              <a:avLst/>
            </a:prstGeom>
            <a:noFill/>
            <a:ln>
              <a:noFill/>
            </a:ln>
          </p:spPr>
          <p:txBody>
            <a:bodyPr spcFirstLastPara="1" wrap="square" lIns="82856" tIns="82856" rIns="82856" bIns="82856" anchor="ctr" anchorCtr="0">
              <a:noAutofit/>
            </a:bodyPr>
            <a:lstStyle/>
            <a:p>
              <a:pPr algn="ctr">
                <a:lnSpc>
                  <a:spcPct val="90000"/>
                </a:lnSpc>
                <a:buClr>
                  <a:srgbClr val="000000"/>
                </a:buClr>
                <a:buSzPts val="2900"/>
              </a:pPr>
              <a:r>
                <a:rPr lang="fr-FR" sz="2175">
                  <a:solidFill>
                    <a:srgbClr val="323F4F"/>
                  </a:solidFill>
                  <a:latin typeface="Calibri"/>
                  <a:ea typeface="Calibri"/>
                  <a:cs typeface="Calibri"/>
                  <a:sym typeface="Calibri"/>
                </a:rPr>
                <a:t>Traiter</a:t>
              </a:r>
              <a:endParaRPr sz="2175">
                <a:solidFill>
                  <a:srgbClr val="323F4F"/>
                </a:solidFill>
                <a:latin typeface="Calibri"/>
                <a:ea typeface="Calibri"/>
                <a:cs typeface="Calibri"/>
                <a:sym typeface="Calibri"/>
              </a:endParaRPr>
            </a:p>
          </p:txBody>
        </p:sp>
        <p:sp>
          <p:nvSpPr>
            <p:cNvPr id="163" name="Google Shape;163;p8"/>
            <p:cNvSpPr/>
            <p:nvPr/>
          </p:nvSpPr>
          <p:spPr>
            <a:xfrm rot="5400000">
              <a:off x="3157823" y="1377761"/>
              <a:ext cx="3166676" cy="3167162"/>
            </a:xfrm>
            <a:prstGeom prst="blockArc">
              <a:avLst>
                <a:gd name="adj1" fmla="val 13500000"/>
                <a:gd name="adj2" fmla="val 18900000"/>
                <a:gd name="adj3" fmla="val 4960"/>
              </a:avLst>
            </a:prstGeom>
            <a:gradFill>
              <a:gsLst>
                <a:gs pos="0">
                  <a:srgbClr val="FFC647"/>
                </a:gs>
                <a:gs pos="50000">
                  <a:srgbClr val="FFC600"/>
                </a:gs>
                <a:gs pos="100000">
                  <a:srgbClr val="E3B400"/>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4" name="Google Shape;164;p8"/>
            <p:cNvSpPr/>
            <p:nvPr/>
          </p:nvSpPr>
          <p:spPr>
            <a:xfrm rot="-5400000">
              <a:off x="6416023" y="1377761"/>
              <a:ext cx="3166676" cy="3167162"/>
            </a:xfrm>
            <a:prstGeom prst="blockArc">
              <a:avLst>
                <a:gd name="adj1" fmla="val 13500000"/>
                <a:gd name="adj2" fmla="val 18900000"/>
                <a:gd name="adj3" fmla="val 4960"/>
              </a:avLst>
            </a:prstGeom>
            <a:gradFill>
              <a:gsLst>
                <a:gs pos="0">
                  <a:srgbClr val="5E81C9"/>
                </a:gs>
                <a:gs pos="50000">
                  <a:srgbClr val="3B70C9"/>
                </a:gs>
                <a:gs pos="100000">
                  <a:srgbClr val="2E60B8"/>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5" name="Google Shape;165;p8"/>
            <p:cNvSpPr/>
            <p:nvPr/>
          </p:nvSpPr>
          <p:spPr>
            <a:xfrm>
              <a:off x="6559524" y="4128752"/>
              <a:ext cx="2404360" cy="633538"/>
            </a:xfrm>
            <a:prstGeom prst="rect">
              <a:avLst/>
            </a:prstGeom>
            <a:solidFill>
              <a:schemeClr val="lt1"/>
            </a:soli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6" name="Google Shape;166;p8"/>
            <p:cNvSpPr txBox="1"/>
            <p:nvPr/>
          </p:nvSpPr>
          <p:spPr>
            <a:xfrm>
              <a:off x="6559524" y="4128752"/>
              <a:ext cx="2404360" cy="633538"/>
            </a:xfrm>
            <a:prstGeom prst="rect">
              <a:avLst/>
            </a:prstGeom>
            <a:noFill/>
            <a:ln>
              <a:noFill/>
            </a:ln>
          </p:spPr>
          <p:txBody>
            <a:bodyPr spcFirstLastPara="1" wrap="square" lIns="82856" tIns="82856" rIns="82856" bIns="82856" anchor="ctr" anchorCtr="0">
              <a:noAutofit/>
            </a:bodyPr>
            <a:lstStyle/>
            <a:p>
              <a:pPr algn="ctr">
                <a:lnSpc>
                  <a:spcPct val="90000"/>
                </a:lnSpc>
                <a:buClr>
                  <a:srgbClr val="000000"/>
                </a:buClr>
                <a:buSzPts val="2900"/>
              </a:pPr>
              <a:r>
                <a:rPr lang="fr-FR" sz="2175">
                  <a:solidFill>
                    <a:srgbClr val="323F4F"/>
                  </a:solidFill>
                  <a:latin typeface="Calibri"/>
                  <a:ea typeface="Calibri"/>
                  <a:cs typeface="Calibri"/>
                  <a:sym typeface="Calibri"/>
                </a:rPr>
                <a:t>Diffuser</a:t>
              </a:r>
              <a:endParaRPr sz="2175">
                <a:solidFill>
                  <a:srgbClr val="323F4F"/>
                </a:solidFill>
                <a:latin typeface="Calibri"/>
                <a:ea typeface="Calibri"/>
                <a:cs typeface="Calibri"/>
                <a:sym typeface="Calibri"/>
              </a:endParaRPr>
            </a:p>
          </p:txBody>
        </p:sp>
        <p:sp>
          <p:nvSpPr>
            <p:cNvPr id="167" name="Google Shape;167;p8"/>
            <p:cNvSpPr/>
            <p:nvPr/>
          </p:nvSpPr>
          <p:spPr>
            <a:xfrm>
              <a:off x="4138149" y="1928657"/>
              <a:ext cx="1333476" cy="1333476"/>
            </a:xfrm>
            <a:prstGeom prst="ellipse">
              <a:avLst/>
            </a:prstGeom>
            <a:gradFill>
              <a:gsLst>
                <a:gs pos="0">
                  <a:srgbClr val="F08B54">
                    <a:alpha val="49411"/>
                  </a:srgbClr>
                </a:gs>
                <a:gs pos="50000">
                  <a:srgbClr val="F67A26">
                    <a:alpha val="49411"/>
                  </a:srgbClr>
                </a:gs>
                <a:gs pos="100000">
                  <a:srgbClr val="E36A18">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68" name="Google Shape;168;p8"/>
            <p:cNvSpPr txBox="1"/>
            <p:nvPr/>
          </p:nvSpPr>
          <p:spPr>
            <a:xfrm>
              <a:off x="4315946" y="2162015"/>
              <a:ext cx="977882" cy="600064"/>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800"/>
              </a:pPr>
              <a:r>
                <a:rPr lang="fr-FR" sz="1350">
                  <a:solidFill>
                    <a:schemeClr val="dk1"/>
                  </a:solidFill>
                  <a:latin typeface="Calibri"/>
                  <a:ea typeface="Calibri"/>
                  <a:cs typeface="Calibri"/>
                  <a:sym typeface="Calibri"/>
                </a:rPr>
                <a:t>Analyses</a:t>
              </a:r>
              <a:endParaRPr sz="1350">
                <a:solidFill>
                  <a:schemeClr val="dk1"/>
                </a:solidFill>
                <a:latin typeface="Calibri"/>
                <a:ea typeface="Calibri"/>
                <a:cs typeface="Calibri"/>
                <a:sym typeface="Calibri"/>
              </a:endParaRPr>
            </a:p>
          </p:txBody>
        </p:sp>
        <p:sp>
          <p:nvSpPr>
            <p:cNvPr id="169" name="Google Shape;169;p8"/>
            <p:cNvSpPr/>
            <p:nvPr/>
          </p:nvSpPr>
          <p:spPr>
            <a:xfrm>
              <a:off x="4619312" y="2762080"/>
              <a:ext cx="1333476" cy="1333476"/>
            </a:xfrm>
            <a:prstGeom prst="ellipse">
              <a:avLst/>
            </a:prstGeom>
            <a:gradFill>
              <a:gsLst>
                <a:gs pos="0">
                  <a:srgbClr val="AFAFAF">
                    <a:alpha val="49411"/>
                  </a:srgbClr>
                </a:gs>
                <a:gs pos="50000">
                  <a:srgbClr val="A5A5A5">
                    <a:alpha val="49411"/>
                  </a:srgbClr>
                </a:gs>
                <a:gs pos="100000">
                  <a:srgbClr val="919191">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0" name="Google Shape;170;p8"/>
            <p:cNvSpPr txBox="1"/>
            <p:nvPr/>
          </p:nvSpPr>
          <p:spPr>
            <a:xfrm>
              <a:off x="5027133" y="3106561"/>
              <a:ext cx="800085" cy="733411"/>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r>
                <a:rPr lang="fr-FR" sz="1200" dirty="0">
                  <a:solidFill>
                    <a:schemeClr val="dk1"/>
                  </a:solidFill>
                  <a:latin typeface="Calibri"/>
                  <a:ea typeface="Calibri"/>
                  <a:cs typeface="Calibri"/>
                  <a:sym typeface="Calibri"/>
                </a:rPr>
                <a:t>Interprétations</a:t>
              </a:r>
              <a:endParaRPr sz="1200" dirty="0">
                <a:solidFill>
                  <a:schemeClr val="dk1"/>
                </a:solidFill>
                <a:latin typeface="Calibri"/>
                <a:ea typeface="Calibri"/>
                <a:cs typeface="Calibri"/>
                <a:sym typeface="Calibri"/>
              </a:endParaRPr>
            </a:p>
          </p:txBody>
        </p:sp>
        <p:sp>
          <p:nvSpPr>
            <p:cNvPr id="171" name="Google Shape;171;p8"/>
            <p:cNvSpPr/>
            <p:nvPr/>
          </p:nvSpPr>
          <p:spPr>
            <a:xfrm>
              <a:off x="3656986" y="2762080"/>
              <a:ext cx="1333476" cy="1333476"/>
            </a:xfrm>
            <a:prstGeom prst="ellipse">
              <a:avLst/>
            </a:prstGeom>
            <a:gradFill>
              <a:gsLst>
                <a:gs pos="0">
                  <a:srgbClr val="FFC647">
                    <a:alpha val="49411"/>
                  </a:srgbClr>
                </a:gs>
                <a:gs pos="50000">
                  <a:srgbClr val="FFC600">
                    <a:alpha val="49411"/>
                  </a:srgbClr>
                </a:gs>
                <a:gs pos="100000">
                  <a:srgbClr val="E3B400">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2" name="Google Shape;172;p8"/>
            <p:cNvSpPr txBox="1"/>
            <p:nvPr/>
          </p:nvSpPr>
          <p:spPr>
            <a:xfrm>
              <a:off x="3782555" y="3106561"/>
              <a:ext cx="800085" cy="733411"/>
            </a:xfrm>
            <a:prstGeom prst="rect">
              <a:avLst/>
            </a:prstGeom>
            <a:noFill/>
            <a:ln>
              <a:noFill/>
            </a:ln>
          </p:spPr>
          <p:txBody>
            <a:bodyPr spcFirstLastPara="1" wrap="square" lIns="0" tIns="0" rIns="0" bIns="0" anchor="ctr" anchorCtr="0">
              <a:noAutofit/>
            </a:bodyPr>
            <a:lstStyle/>
            <a:p>
              <a:pPr algn="ctr">
                <a:lnSpc>
                  <a:spcPct val="90000"/>
                </a:lnSpc>
                <a:buClr>
                  <a:srgbClr val="000000"/>
                </a:buClr>
                <a:buSzPts val="1600"/>
              </a:pPr>
              <a:r>
                <a:rPr lang="fr-FR" sz="1200" b="1">
                  <a:solidFill>
                    <a:schemeClr val="dk1"/>
                  </a:solidFill>
                  <a:latin typeface="Calibri"/>
                  <a:ea typeface="Calibri"/>
                  <a:cs typeface="Calibri"/>
                  <a:sym typeface="Calibri"/>
                </a:rPr>
                <a:t>Cartographies</a:t>
              </a:r>
              <a:endParaRPr sz="1200" b="1">
                <a:solidFill>
                  <a:schemeClr val="dk1"/>
                </a:solidFill>
                <a:latin typeface="Calibri"/>
                <a:ea typeface="Calibri"/>
                <a:cs typeface="Calibri"/>
                <a:sym typeface="Calibri"/>
              </a:endParaRPr>
            </a:p>
          </p:txBody>
        </p:sp>
        <p:sp>
          <p:nvSpPr>
            <p:cNvPr id="173" name="Google Shape;173;p8"/>
            <p:cNvSpPr/>
            <p:nvPr/>
          </p:nvSpPr>
          <p:spPr>
            <a:xfrm>
              <a:off x="913418" y="1798664"/>
              <a:ext cx="1003389" cy="1003412"/>
            </a:xfrm>
            <a:prstGeom prst="ellipse">
              <a:avLst/>
            </a:prstGeom>
            <a:gradFill>
              <a:gsLst>
                <a:gs pos="0">
                  <a:srgbClr val="5E81C9">
                    <a:alpha val="49411"/>
                  </a:srgbClr>
                </a:gs>
                <a:gs pos="50000">
                  <a:srgbClr val="3B70C9">
                    <a:alpha val="49411"/>
                  </a:srgbClr>
                </a:gs>
                <a:gs pos="100000">
                  <a:srgbClr val="2E60B8">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4" name="Google Shape;174;p8"/>
            <p:cNvSpPr txBox="1"/>
            <p:nvPr/>
          </p:nvSpPr>
          <p:spPr>
            <a:xfrm>
              <a:off x="1060361" y="1945610"/>
              <a:ext cx="709503" cy="709520"/>
            </a:xfrm>
            <a:prstGeom prst="rect">
              <a:avLst/>
            </a:prstGeom>
            <a:noFill/>
            <a:ln>
              <a:noFill/>
            </a:ln>
          </p:spPr>
          <p:txBody>
            <a:bodyPr spcFirstLastPara="1" wrap="square" lIns="34275" tIns="34275" rIns="34275" bIns="34275" anchor="ctr" anchorCtr="0">
              <a:noAutofit/>
            </a:bodyPr>
            <a:lstStyle/>
            <a:p>
              <a:pPr algn="ctr">
                <a:lnSpc>
                  <a:spcPct val="90000"/>
                </a:lnSpc>
                <a:buClr>
                  <a:srgbClr val="000000"/>
                </a:buClr>
                <a:buSzPts val="1200"/>
              </a:pPr>
              <a:r>
                <a:rPr lang="fr-FR" sz="900" b="1">
                  <a:solidFill>
                    <a:schemeClr val="dk1"/>
                  </a:solidFill>
                  <a:latin typeface="Calibri"/>
                  <a:ea typeface="Calibri"/>
                  <a:cs typeface="Calibri"/>
                  <a:sym typeface="Calibri"/>
                </a:rPr>
                <a:t>Données</a:t>
              </a:r>
              <a:endParaRPr sz="750" b="1">
                <a:solidFill>
                  <a:schemeClr val="dk1"/>
                </a:solidFill>
                <a:latin typeface="Calibri"/>
                <a:ea typeface="Calibri"/>
                <a:cs typeface="Calibri"/>
                <a:sym typeface="Calibri"/>
              </a:endParaRPr>
            </a:p>
          </p:txBody>
        </p:sp>
        <p:sp>
          <p:nvSpPr>
            <p:cNvPr id="175" name="Google Shape;175;p8"/>
            <p:cNvSpPr/>
            <p:nvPr/>
          </p:nvSpPr>
          <p:spPr>
            <a:xfrm>
              <a:off x="543352" y="2637561"/>
              <a:ext cx="492872" cy="492675"/>
            </a:xfrm>
            <a:prstGeom prst="ellipse">
              <a:avLst/>
            </a:prstGeom>
            <a:gradFill>
              <a:gsLst>
                <a:gs pos="0">
                  <a:srgbClr val="7FB75F">
                    <a:alpha val="49411"/>
                  </a:srgbClr>
                </a:gs>
                <a:gs pos="50000">
                  <a:srgbClr val="6EB141">
                    <a:alpha val="49411"/>
                  </a:srgbClr>
                </a:gs>
                <a:gs pos="100000">
                  <a:srgbClr val="5FA134">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6" name="Google Shape;176;p8"/>
            <p:cNvSpPr/>
            <p:nvPr/>
          </p:nvSpPr>
          <p:spPr>
            <a:xfrm>
              <a:off x="1999149" y="1996039"/>
              <a:ext cx="286783" cy="286596"/>
            </a:xfrm>
            <a:prstGeom prst="ellipse">
              <a:avLst/>
            </a:prstGeom>
            <a:gradFill>
              <a:gsLst>
                <a:gs pos="0">
                  <a:srgbClr val="F08B54">
                    <a:alpha val="49411"/>
                  </a:srgbClr>
                </a:gs>
                <a:gs pos="50000">
                  <a:srgbClr val="F67A26">
                    <a:alpha val="49411"/>
                  </a:srgbClr>
                </a:gs>
                <a:gs pos="100000">
                  <a:srgbClr val="E36A18">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7" name="Google Shape;177;p8"/>
            <p:cNvSpPr/>
            <p:nvPr/>
          </p:nvSpPr>
          <p:spPr>
            <a:xfrm>
              <a:off x="1892576" y="2397970"/>
              <a:ext cx="1003389" cy="1003412"/>
            </a:xfrm>
            <a:prstGeom prst="ellipse">
              <a:avLst/>
            </a:prstGeom>
            <a:gradFill>
              <a:gsLst>
                <a:gs pos="0">
                  <a:srgbClr val="AFAFAF">
                    <a:alpha val="49411"/>
                  </a:srgbClr>
                </a:gs>
                <a:gs pos="50000">
                  <a:srgbClr val="A5A5A5">
                    <a:alpha val="49411"/>
                  </a:srgbClr>
                </a:gs>
                <a:gs pos="100000">
                  <a:srgbClr val="919191">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78" name="Google Shape;178;p8"/>
            <p:cNvSpPr txBox="1"/>
            <p:nvPr/>
          </p:nvSpPr>
          <p:spPr>
            <a:xfrm>
              <a:off x="2039519" y="2544916"/>
              <a:ext cx="709503" cy="709520"/>
            </a:xfrm>
            <a:prstGeom prst="rect">
              <a:avLst/>
            </a:prstGeom>
            <a:noFill/>
            <a:ln>
              <a:noFill/>
            </a:ln>
          </p:spPr>
          <p:txBody>
            <a:bodyPr spcFirstLastPara="1" wrap="square" lIns="39994" tIns="39994" rIns="39994" bIns="39994" anchor="ctr" anchorCtr="0">
              <a:noAutofit/>
            </a:bodyPr>
            <a:lstStyle/>
            <a:p>
              <a:pPr algn="ctr">
                <a:lnSpc>
                  <a:spcPct val="90000"/>
                </a:lnSpc>
                <a:buClr>
                  <a:srgbClr val="000000"/>
                </a:buClr>
                <a:buSzPts val="1400"/>
              </a:pPr>
              <a:r>
                <a:rPr lang="fr-FR" sz="1050" b="1">
                  <a:solidFill>
                    <a:schemeClr val="dk1"/>
                  </a:solidFill>
                  <a:latin typeface="Calibri"/>
                  <a:ea typeface="Calibri"/>
                  <a:cs typeface="Calibri"/>
                  <a:sym typeface="Calibri"/>
                </a:rPr>
                <a:t>Articles</a:t>
              </a:r>
              <a:endParaRPr sz="750" b="1">
                <a:solidFill>
                  <a:schemeClr val="dk1"/>
                </a:solidFill>
                <a:latin typeface="Calibri"/>
                <a:ea typeface="Calibri"/>
                <a:cs typeface="Calibri"/>
                <a:sym typeface="Calibri"/>
              </a:endParaRPr>
            </a:p>
          </p:txBody>
        </p:sp>
        <p:sp>
          <p:nvSpPr>
            <p:cNvPr id="179" name="Google Shape;179;p8"/>
            <p:cNvSpPr/>
            <p:nvPr/>
          </p:nvSpPr>
          <p:spPr>
            <a:xfrm>
              <a:off x="1997502" y="3462749"/>
              <a:ext cx="286783" cy="286596"/>
            </a:xfrm>
            <a:prstGeom prst="ellipse">
              <a:avLst/>
            </a:prstGeom>
            <a:gradFill>
              <a:gsLst>
                <a:gs pos="0">
                  <a:srgbClr val="FFC647">
                    <a:alpha val="49411"/>
                  </a:srgbClr>
                </a:gs>
                <a:gs pos="50000">
                  <a:srgbClr val="FFC600">
                    <a:alpha val="49411"/>
                  </a:srgbClr>
                </a:gs>
                <a:gs pos="100000">
                  <a:srgbClr val="E3B400">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80" name="Google Shape;180;p8"/>
            <p:cNvSpPr/>
            <p:nvPr/>
          </p:nvSpPr>
          <p:spPr>
            <a:xfrm>
              <a:off x="852883" y="2851256"/>
              <a:ext cx="1160218" cy="1243659"/>
            </a:xfrm>
            <a:prstGeom prst="ellipse">
              <a:avLst/>
            </a:prstGeom>
            <a:gradFill>
              <a:gsLst>
                <a:gs pos="0">
                  <a:srgbClr val="5E81C9">
                    <a:alpha val="49411"/>
                  </a:srgbClr>
                </a:gs>
                <a:gs pos="50000">
                  <a:srgbClr val="3B70C9">
                    <a:alpha val="49411"/>
                  </a:srgbClr>
                </a:gs>
                <a:gs pos="100000">
                  <a:srgbClr val="2E60B8">
                    <a:alpha val="49411"/>
                  </a:srgbClr>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81" name="Google Shape;181;p8"/>
            <p:cNvSpPr txBox="1"/>
            <p:nvPr/>
          </p:nvSpPr>
          <p:spPr>
            <a:xfrm>
              <a:off x="1022793" y="3033386"/>
              <a:ext cx="820398" cy="879399"/>
            </a:xfrm>
            <a:prstGeom prst="rect">
              <a:avLst/>
            </a:prstGeom>
            <a:noFill/>
            <a:ln>
              <a:noFill/>
            </a:ln>
          </p:spPr>
          <p:txBody>
            <a:bodyPr spcFirstLastPara="1" wrap="square" lIns="34275" tIns="34275" rIns="34275" bIns="34275" anchor="ctr" anchorCtr="0">
              <a:noAutofit/>
            </a:bodyPr>
            <a:lstStyle/>
            <a:p>
              <a:pPr algn="ctr">
                <a:lnSpc>
                  <a:spcPct val="90000"/>
                </a:lnSpc>
                <a:buClr>
                  <a:srgbClr val="000000"/>
                </a:buClr>
                <a:buSzPts val="1200"/>
              </a:pPr>
              <a:r>
                <a:rPr lang="fr-FR" sz="900" b="1">
                  <a:solidFill>
                    <a:schemeClr val="dk1"/>
                  </a:solidFill>
                  <a:latin typeface="Calibri"/>
                  <a:ea typeface="Calibri"/>
                  <a:cs typeface="Calibri"/>
                  <a:sym typeface="Calibri"/>
                </a:rPr>
                <a:t>Informations</a:t>
              </a:r>
              <a:endParaRPr sz="788" b="1">
                <a:solidFill>
                  <a:schemeClr val="dk1"/>
                </a:solidFill>
                <a:latin typeface="Calibri"/>
                <a:ea typeface="Calibri"/>
                <a:cs typeface="Calibri"/>
                <a:sym typeface="Calibri"/>
              </a:endParaRPr>
            </a:p>
          </p:txBody>
        </p:sp>
        <p:sp>
          <p:nvSpPr>
            <p:cNvPr id="182" name="Google Shape;182;p8"/>
            <p:cNvSpPr/>
            <p:nvPr/>
          </p:nvSpPr>
          <p:spPr>
            <a:xfrm>
              <a:off x="6832638" y="2032525"/>
              <a:ext cx="1849507" cy="1849173"/>
            </a:xfrm>
            <a:prstGeom prst="ellipse">
              <a:avLst/>
            </a:prstGeom>
            <a:gradFill>
              <a:gsLst>
                <a:gs pos="0">
                  <a:srgbClr val="F08B54"/>
                </a:gs>
                <a:gs pos="50000">
                  <a:srgbClr val="F67A26"/>
                </a:gs>
                <a:gs pos="100000">
                  <a:srgbClr val="E36A18"/>
                </a:gs>
              </a:gsLst>
              <a:lin ang="5400000" scaled="0"/>
            </a:grad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83" name="Google Shape;183;p8"/>
            <p:cNvSpPr txBox="1"/>
            <p:nvPr/>
          </p:nvSpPr>
          <p:spPr>
            <a:xfrm>
              <a:off x="7103492" y="2303330"/>
              <a:ext cx="1307799" cy="1307563"/>
            </a:xfrm>
            <a:prstGeom prst="rect">
              <a:avLst/>
            </a:prstGeom>
            <a:noFill/>
            <a:ln>
              <a:noFill/>
            </a:ln>
          </p:spPr>
          <p:txBody>
            <a:bodyPr spcFirstLastPara="1" wrap="square" lIns="74288" tIns="74288" rIns="74288" bIns="74288" anchor="ctr" anchorCtr="0">
              <a:noAutofit/>
            </a:bodyPr>
            <a:lstStyle/>
            <a:p>
              <a:pPr algn="ctr">
                <a:lnSpc>
                  <a:spcPct val="90000"/>
                </a:lnSpc>
                <a:buClr>
                  <a:srgbClr val="000000"/>
                </a:buClr>
                <a:buSzPts val="2600"/>
              </a:pPr>
              <a:r>
                <a:rPr lang="fr-FR" sz="1950">
                  <a:solidFill>
                    <a:schemeClr val="lt1"/>
                  </a:solidFill>
                  <a:latin typeface="Calibri"/>
                  <a:ea typeface="Calibri"/>
                  <a:cs typeface="Calibri"/>
                  <a:sym typeface="Calibri"/>
                </a:rPr>
                <a:t>Livrable de veille</a:t>
              </a:r>
              <a:endParaRPr sz="1950">
                <a:solidFill>
                  <a:schemeClr val="lt1"/>
                </a:solidFill>
                <a:latin typeface="Calibri"/>
                <a:ea typeface="Calibri"/>
                <a:cs typeface="Calibri"/>
                <a:sym typeface="Calibri"/>
              </a:endParaRPr>
            </a:p>
          </p:txBody>
        </p:sp>
        <p:sp>
          <p:nvSpPr>
            <p:cNvPr id="184" name="Google Shape;184;p8"/>
            <p:cNvSpPr/>
            <p:nvPr/>
          </p:nvSpPr>
          <p:spPr>
            <a:xfrm>
              <a:off x="595100" y="4128752"/>
              <a:ext cx="2404360" cy="633538"/>
            </a:xfrm>
            <a:prstGeom prst="rect">
              <a:avLst/>
            </a:prstGeom>
            <a:noFill/>
            <a:ln>
              <a:noFill/>
            </a:ln>
          </p:spPr>
          <p:txBody>
            <a:bodyPr spcFirstLastPara="1" wrap="square" lIns="68569" tIns="68569" rIns="68569" bIns="68569" anchor="ctr" anchorCtr="0">
              <a:noAutofit/>
            </a:bodyPr>
            <a:lstStyle/>
            <a:p>
              <a:pPr>
                <a:buClr>
                  <a:srgbClr val="000000"/>
                </a:buClr>
                <a:buSzPts val="1400"/>
              </a:pPr>
              <a:endParaRPr sz="1050">
                <a:solidFill>
                  <a:srgbClr val="000000"/>
                </a:solidFill>
                <a:latin typeface="Arial"/>
                <a:ea typeface="Arial"/>
                <a:cs typeface="Arial"/>
                <a:sym typeface="Arial"/>
              </a:endParaRPr>
            </a:p>
          </p:txBody>
        </p:sp>
        <p:sp>
          <p:nvSpPr>
            <p:cNvPr id="185" name="Google Shape;185;p8"/>
            <p:cNvSpPr txBox="1"/>
            <p:nvPr/>
          </p:nvSpPr>
          <p:spPr>
            <a:xfrm>
              <a:off x="595100" y="4128752"/>
              <a:ext cx="2404360" cy="633538"/>
            </a:xfrm>
            <a:prstGeom prst="rect">
              <a:avLst/>
            </a:prstGeom>
            <a:noFill/>
            <a:ln>
              <a:noFill/>
            </a:ln>
          </p:spPr>
          <p:txBody>
            <a:bodyPr spcFirstLastPara="1" wrap="square" lIns="82856" tIns="82856" rIns="82856" bIns="82856" anchor="ctr" anchorCtr="0">
              <a:noAutofit/>
            </a:bodyPr>
            <a:lstStyle/>
            <a:p>
              <a:pPr algn="ctr">
                <a:lnSpc>
                  <a:spcPct val="90000"/>
                </a:lnSpc>
                <a:buClr>
                  <a:srgbClr val="000000"/>
                </a:buClr>
                <a:buSzPts val="2900"/>
              </a:pPr>
              <a:r>
                <a:rPr lang="fr-FR" sz="2175">
                  <a:solidFill>
                    <a:srgbClr val="323F4F"/>
                  </a:solidFill>
                  <a:latin typeface="Calibri"/>
                  <a:ea typeface="Calibri"/>
                  <a:cs typeface="Calibri"/>
                  <a:sym typeface="Calibri"/>
                </a:rPr>
                <a:t>Collecter</a:t>
              </a:r>
              <a:endParaRPr sz="2175">
                <a:solidFill>
                  <a:srgbClr val="323F4F"/>
                </a:solidFill>
                <a:latin typeface="Calibri"/>
                <a:ea typeface="Calibri"/>
                <a:cs typeface="Calibri"/>
                <a:sym typeface="Calibri"/>
              </a:endParaRPr>
            </a:p>
          </p:txBody>
        </p:sp>
      </p:grpSp>
      <p:sp>
        <p:nvSpPr>
          <p:cNvPr id="186" name="Google Shape;186;p8"/>
          <p:cNvSpPr/>
          <p:nvPr/>
        </p:nvSpPr>
        <p:spPr>
          <a:xfrm>
            <a:off x="3143547" y="4029074"/>
            <a:ext cx="653653" cy="310754"/>
          </a:xfrm>
          <a:prstGeom prst="stripedRightArrow">
            <a:avLst>
              <a:gd name="adj1" fmla="val 50000"/>
              <a:gd name="adj2" fmla="val 50000"/>
            </a:avLst>
          </a:prstGeom>
          <a:solidFill>
            <a:srgbClr val="1E4E7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rgbClr val="1E4E79"/>
              </a:solidFill>
              <a:latin typeface="Calibri"/>
              <a:ea typeface="Calibri"/>
              <a:cs typeface="Calibri"/>
              <a:sym typeface="Calibri"/>
            </a:endParaRPr>
          </a:p>
        </p:txBody>
      </p:sp>
      <p:sp>
        <p:nvSpPr>
          <p:cNvPr id="187" name="Google Shape;187;p8"/>
          <p:cNvSpPr/>
          <p:nvPr/>
        </p:nvSpPr>
        <p:spPr>
          <a:xfrm>
            <a:off x="5372992" y="4029074"/>
            <a:ext cx="653653" cy="310754"/>
          </a:xfrm>
          <a:prstGeom prst="stripedRightArrow">
            <a:avLst>
              <a:gd name="adj1" fmla="val 50000"/>
              <a:gd name="adj2" fmla="val 50000"/>
            </a:avLst>
          </a:prstGeom>
          <a:solidFill>
            <a:srgbClr val="1E4E79"/>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Clr>
                <a:srgbClr val="000000"/>
              </a:buClr>
              <a:buSzPts val="1800"/>
            </a:pPr>
            <a:endParaRPr sz="1350">
              <a:solidFill>
                <a:schemeClr val="lt1"/>
              </a:solidFill>
              <a:latin typeface="Calibri"/>
              <a:ea typeface="Calibri"/>
              <a:cs typeface="Calibri"/>
              <a:sym typeface="Calibri"/>
            </a:endParaRPr>
          </a:p>
        </p:txBody>
      </p:sp>
      <p:sp>
        <p:nvSpPr>
          <p:cNvPr id="188" name="Google Shape;188;p8"/>
          <p:cNvSpPr txBox="1"/>
          <p:nvPr/>
        </p:nvSpPr>
        <p:spPr>
          <a:xfrm>
            <a:off x="1773667" y="5254519"/>
            <a:ext cx="6978656" cy="1154132"/>
          </a:xfrm>
          <a:prstGeom prst="rect">
            <a:avLst/>
          </a:prstGeom>
          <a:noFill/>
          <a:ln>
            <a:noFill/>
          </a:ln>
        </p:spPr>
        <p:txBody>
          <a:bodyPr spcFirstLastPara="1" wrap="square" lIns="68569" tIns="34275" rIns="68569" bIns="34275" anchor="t" anchorCtr="0">
            <a:spAutoFit/>
          </a:bodyPr>
          <a:lstStyle/>
          <a:p>
            <a:pPr>
              <a:buClr>
                <a:srgbClr val="000000"/>
              </a:buClr>
              <a:buSzPts val="2000"/>
            </a:pPr>
            <a:r>
              <a:rPr lang="fr-FR" sz="1500" dirty="0">
                <a:solidFill>
                  <a:srgbClr val="BA0128"/>
                </a:solidFill>
                <a:latin typeface="Arial"/>
                <a:ea typeface="Arial"/>
                <a:cs typeface="Arial"/>
                <a:sym typeface="Arial"/>
              </a:rPr>
              <a:t>La cartographie:</a:t>
            </a:r>
          </a:p>
          <a:p>
            <a:pPr>
              <a:buClr>
                <a:srgbClr val="000000"/>
              </a:buClr>
              <a:buSzPts val="2000"/>
            </a:pPr>
            <a:endParaRPr sz="1050" dirty="0">
              <a:solidFill>
                <a:srgbClr val="000000"/>
              </a:solidFill>
              <a:latin typeface="Arial"/>
              <a:ea typeface="Arial"/>
              <a:cs typeface="Arial"/>
              <a:sym typeface="Arial"/>
            </a:endParaRPr>
          </a:p>
          <a:p>
            <a:pPr marL="285750" indent="-285750">
              <a:buClr>
                <a:srgbClr val="323F4F"/>
              </a:buClr>
              <a:buSzPts val="2000"/>
              <a:buFont typeface="Wingdings" pitchFamily="2" charset="2"/>
              <a:buChar char="§"/>
            </a:pPr>
            <a:r>
              <a:rPr lang="fr-FR" sz="1500" dirty="0">
                <a:solidFill>
                  <a:srgbClr val="323F4F"/>
                </a:solidFill>
                <a:latin typeface="Arial"/>
                <a:ea typeface="Arial"/>
                <a:cs typeface="Arial"/>
                <a:sym typeface="Arial"/>
              </a:rPr>
              <a:t>Simplifie l’analyse </a:t>
            </a:r>
            <a:r>
              <a:rPr lang="fr-FR" sz="1500" dirty="0">
                <a:solidFill>
                  <a:srgbClr val="323F4F"/>
                </a:solidFill>
                <a:latin typeface="Arial"/>
                <a:ea typeface="Arial"/>
                <a:cs typeface="Arial"/>
                <a:sym typeface="Wingdings" panose="05000000000000000000" pitchFamily="2" charset="2"/>
              </a:rPr>
              <a:t></a:t>
            </a:r>
            <a:r>
              <a:rPr lang="fr-FR" sz="1500" dirty="0">
                <a:solidFill>
                  <a:srgbClr val="323F4F"/>
                </a:solidFill>
                <a:latin typeface="Arial"/>
                <a:ea typeface="Arial"/>
                <a:cs typeface="Arial"/>
                <a:sym typeface="Arial"/>
              </a:rPr>
              <a:t> représentation visuelle.</a:t>
            </a:r>
            <a:endParaRPr sz="1500" dirty="0">
              <a:solidFill>
                <a:srgbClr val="323F4F"/>
              </a:solidFill>
              <a:latin typeface="Arial"/>
              <a:ea typeface="Arial"/>
              <a:cs typeface="Arial"/>
              <a:sym typeface="Arial"/>
            </a:endParaRPr>
          </a:p>
          <a:p>
            <a:pPr marL="285750" indent="-285750">
              <a:buClr>
                <a:srgbClr val="323F4F"/>
              </a:buClr>
              <a:buSzPts val="2000"/>
              <a:buFont typeface="Wingdings" pitchFamily="2" charset="2"/>
              <a:buChar char="§"/>
            </a:pPr>
            <a:r>
              <a:rPr lang="fr-FR" sz="1500" dirty="0">
                <a:solidFill>
                  <a:srgbClr val="323F4F"/>
                </a:solidFill>
                <a:latin typeface="Arial"/>
                <a:ea typeface="Arial"/>
                <a:cs typeface="Arial"/>
                <a:sym typeface="Arial"/>
              </a:rPr>
              <a:t>Enrichit et accompagne le processus de la veille</a:t>
            </a:r>
            <a:endParaRPr sz="1050" dirty="0">
              <a:solidFill>
                <a:srgbClr val="000000"/>
              </a:solidFill>
              <a:latin typeface="Arial"/>
              <a:ea typeface="Arial"/>
              <a:cs typeface="Arial"/>
              <a:sym typeface="Arial"/>
            </a:endParaRPr>
          </a:p>
          <a:p>
            <a:pPr marL="285750" indent="-285750">
              <a:buClr>
                <a:srgbClr val="323F4F"/>
              </a:buClr>
              <a:buSzPts val="2000"/>
              <a:buFont typeface="Wingdings" pitchFamily="2" charset="2"/>
              <a:buChar char="§"/>
            </a:pPr>
            <a:r>
              <a:rPr lang="fr-FR" sz="1500" dirty="0">
                <a:solidFill>
                  <a:srgbClr val="323F4F"/>
                </a:solidFill>
                <a:latin typeface="Arial"/>
                <a:ea typeface="Arial"/>
                <a:cs typeface="Arial"/>
                <a:sym typeface="Arial"/>
              </a:rPr>
              <a:t>Donne de nouvelles perspectives, dévoile de nouvelles pistes à surveiller</a:t>
            </a:r>
            <a:endParaRPr sz="1500" dirty="0">
              <a:solidFill>
                <a:srgbClr val="323F4F"/>
              </a:solidFill>
              <a:latin typeface="Arial"/>
              <a:ea typeface="Arial"/>
              <a:cs typeface="Arial"/>
              <a:sym typeface="Arial"/>
            </a:endParaRPr>
          </a:p>
        </p:txBody>
      </p:sp>
    </p:spTree>
    <p:extLst>
      <p:ext uri="{BB962C8B-B14F-4D97-AF65-F5344CB8AC3E}">
        <p14:creationId xmlns:p14="http://schemas.microsoft.com/office/powerpoint/2010/main" val="39505345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capture d’écran, texte, diagramme, carte&#10;&#10;Description générée automatiquement">
            <a:extLst>
              <a:ext uri="{FF2B5EF4-FFF2-40B4-BE49-F238E27FC236}">
                <a16:creationId xmlns:a16="http://schemas.microsoft.com/office/drawing/2014/main" id="{AB255B1D-10DA-A448-937B-FAA8123E684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0068" y="1340768"/>
            <a:ext cx="4572000" cy="3777302"/>
          </a:xfrm>
        </p:spPr>
      </p:pic>
      <p:sp>
        <p:nvSpPr>
          <p:cNvPr id="7" name="ZoneTexte 6">
            <a:extLst>
              <a:ext uri="{FF2B5EF4-FFF2-40B4-BE49-F238E27FC236}">
                <a16:creationId xmlns:a16="http://schemas.microsoft.com/office/drawing/2014/main" id="{46364583-7524-644D-AD3B-B583EA4988A7}"/>
              </a:ext>
            </a:extLst>
          </p:cNvPr>
          <p:cNvSpPr txBox="1"/>
          <p:nvPr/>
        </p:nvSpPr>
        <p:spPr>
          <a:xfrm>
            <a:off x="4581130" y="4535538"/>
            <a:ext cx="4572000" cy="2308324"/>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fr-FR" sz="1800" dirty="0">
                <a:effectLst/>
                <a:latin typeface="+mj-lt"/>
              </a:rPr>
              <a:t>Accélération des progrès technologiques</a:t>
            </a:r>
          </a:p>
          <a:p>
            <a:pPr marL="0" marR="0" lvl="0" indent="0" algn="just" defTabSz="914400" rtl="0" eaLnBrk="1" fontAlgn="auto" latinLnBrk="0" hangingPunct="1">
              <a:lnSpc>
                <a:spcPct val="100000"/>
              </a:lnSpc>
              <a:spcBef>
                <a:spcPts val="0"/>
              </a:spcBef>
              <a:spcAft>
                <a:spcPts val="0"/>
              </a:spcAft>
              <a:buClrTx/>
              <a:buSzTx/>
              <a:buFontTx/>
              <a:buNone/>
              <a:tabLst/>
              <a:defRPr/>
            </a:pPr>
            <a:endParaRPr lang="fr-FR" sz="1800" dirty="0">
              <a:effectLst/>
              <a:latin typeface="+mj-lt"/>
            </a:endParaRPr>
          </a:p>
          <a:p>
            <a:pPr marL="0" indent="0" algn="just">
              <a:buNone/>
            </a:pPr>
            <a:r>
              <a:rPr lang="fr-FR" sz="1800" dirty="0">
                <a:latin typeface="+mj-lt"/>
              </a:rPr>
              <a:t>E</a:t>
            </a:r>
            <a:r>
              <a:rPr lang="fr-FR" sz="1800" dirty="0">
                <a:effectLst/>
                <a:latin typeface="+mj-lt"/>
              </a:rPr>
              <a:t>nvironnement  socioéconomique</a:t>
            </a:r>
          </a:p>
          <a:p>
            <a:pPr marL="0" indent="0" algn="just">
              <a:buNone/>
            </a:pPr>
            <a:endParaRPr lang="fr-FR" sz="1800" dirty="0">
              <a:effectLst/>
              <a:latin typeface="+mj-lt"/>
            </a:endParaRPr>
          </a:p>
          <a:p>
            <a:pPr marL="0" indent="0" algn="just">
              <a:buNone/>
            </a:pPr>
            <a:r>
              <a:rPr lang="fr-FR" dirty="0">
                <a:latin typeface="+mj-lt"/>
              </a:rPr>
              <a:t>C</a:t>
            </a:r>
            <a:r>
              <a:rPr lang="fr-FR" sz="1800" dirty="0">
                <a:effectLst/>
                <a:latin typeface="+mj-lt"/>
              </a:rPr>
              <a:t>onnections de plusieurs types : Accords et partenariats / Fusions et acquisitions / </a:t>
            </a:r>
            <a:r>
              <a:rPr lang="fr-FR" sz="1800" dirty="0" err="1">
                <a:effectLst/>
                <a:latin typeface="+mj-lt"/>
              </a:rPr>
              <a:t>Co-développement</a:t>
            </a:r>
            <a:r>
              <a:rPr lang="fr-FR" sz="1800" dirty="0">
                <a:effectLst/>
                <a:latin typeface="+mj-lt"/>
              </a:rPr>
              <a:t> / Co-publication / Co-Projet / Consortiums (tacites ou explicites) </a:t>
            </a:r>
          </a:p>
        </p:txBody>
      </p:sp>
      <p:sp>
        <p:nvSpPr>
          <p:cNvPr id="8" name="Google Shape;157;p8">
            <a:extLst>
              <a:ext uri="{FF2B5EF4-FFF2-40B4-BE49-F238E27FC236}">
                <a16:creationId xmlns:a16="http://schemas.microsoft.com/office/drawing/2014/main" id="{175287D2-3B80-5D4E-998E-227EE3A1F5A3}"/>
              </a:ext>
            </a:extLst>
          </p:cNvPr>
          <p:cNvSpPr txBox="1"/>
          <p:nvPr/>
        </p:nvSpPr>
        <p:spPr>
          <a:xfrm>
            <a:off x="-9128" y="188640"/>
            <a:ext cx="9144000" cy="854612"/>
          </a:xfrm>
          <a:prstGeom prst="rect">
            <a:avLst/>
          </a:prstGeom>
          <a:solidFill>
            <a:schemeClr val="tx2"/>
          </a:solidFill>
          <a:ln>
            <a:noFill/>
          </a:ln>
        </p:spPr>
        <p:txBody>
          <a:bodyPr spcFirstLastPara="1" wrap="square" lIns="68569" tIns="34275" rIns="68569" bIns="34275" anchor="ctr" anchorCtr="0">
            <a:normAutofit/>
          </a:bodyPr>
          <a:lstStyle/>
          <a:p>
            <a:pPr algn="ctr">
              <a:lnSpc>
                <a:spcPct val="80000"/>
              </a:lnSpc>
              <a:buClr>
                <a:srgbClr val="F2F2F2"/>
              </a:buClr>
              <a:buSzPts val="4070"/>
            </a:pPr>
            <a:r>
              <a:rPr lang="fr-FR" sz="3053" dirty="0">
                <a:solidFill>
                  <a:srgbClr val="F2F2F2"/>
                </a:solidFill>
                <a:latin typeface="Arial Black"/>
                <a:ea typeface="Arial Black"/>
                <a:cs typeface="Arial Black"/>
                <a:sym typeface="Arial Black"/>
              </a:rPr>
              <a:t>La cartographie dans un processus de  veille stratégique </a:t>
            </a:r>
            <a:endParaRPr sz="3053" dirty="0">
              <a:solidFill>
                <a:srgbClr val="F2F2F2"/>
              </a:solidFill>
              <a:latin typeface="Arial Black"/>
              <a:ea typeface="Arial Black"/>
              <a:cs typeface="Arial Black"/>
              <a:sym typeface="Arial Black"/>
            </a:endParaRPr>
          </a:p>
        </p:txBody>
      </p:sp>
    </p:spTree>
    <p:extLst>
      <p:ext uri="{BB962C8B-B14F-4D97-AF65-F5344CB8AC3E}">
        <p14:creationId xmlns:p14="http://schemas.microsoft.com/office/powerpoint/2010/main" val="61928032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38512</TotalTime>
  <Words>3744</Words>
  <Application>Microsoft Office PowerPoint</Application>
  <PresentationFormat>Affichage à l'écran (4:3)</PresentationFormat>
  <Paragraphs>426</Paragraphs>
  <Slides>49</Slides>
  <Notes>41</Notes>
  <HiddenSlides>0</HiddenSlides>
  <MMClips>0</MMClips>
  <ScaleCrop>false</ScaleCrop>
  <HeadingPairs>
    <vt:vector size="6" baseType="variant">
      <vt:variant>
        <vt:lpstr>Polices utilisées</vt:lpstr>
      </vt:variant>
      <vt:variant>
        <vt:i4>12</vt:i4>
      </vt:variant>
      <vt:variant>
        <vt:lpstr>Thème</vt:lpstr>
      </vt:variant>
      <vt:variant>
        <vt:i4>1</vt:i4>
      </vt:variant>
      <vt:variant>
        <vt:lpstr>Titres des diapositives</vt:lpstr>
      </vt:variant>
      <vt:variant>
        <vt:i4>49</vt:i4>
      </vt:variant>
    </vt:vector>
  </HeadingPairs>
  <TitlesOfParts>
    <vt:vector size="62" baseType="lpstr">
      <vt:lpstr>Agency FB</vt:lpstr>
      <vt:lpstr>Arial</vt:lpstr>
      <vt:lpstr>Arial Black</vt:lpstr>
      <vt:lpstr>Arial Rounded</vt:lpstr>
      <vt:lpstr>Calibri</vt:lpstr>
      <vt:lpstr>FiraSans-Regular-Identity-H</vt:lpstr>
      <vt:lpstr>Garamond</vt:lpstr>
      <vt:lpstr>Impact</vt:lpstr>
      <vt:lpstr>MSAM10</vt:lpstr>
      <vt:lpstr>Symbol</vt:lpstr>
      <vt:lpstr>Times New Roman</vt:lpstr>
      <vt:lpstr>Wingdings</vt:lpstr>
      <vt:lpstr>Thème Office</vt:lpstr>
      <vt:lpstr>Présentation PowerPoint</vt:lpstr>
      <vt:lpstr>Présentation PowerPoint</vt:lpstr>
      <vt:lpstr>Présentation PowerPoint</vt:lpstr>
      <vt:lpstr>Présentation PowerPoint</vt:lpstr>
      <vt:lpstr>C’est quoi la cartographie?</vt:lpstr>
      <vt:lpstr>Pourquoi cartographier?</vt:lpstr>
      <vt:lpstr>Pourquoi cartographier?</vt:lpstr>
      <vt:lpstr>Présentation PowerPoint</vt:lpstr>
      <vt:lpstr>Présentation PowerPoint</vt:lpstr>
      <vt:lpstr>Présentation PowerPoint</vt:lpstr>
      <vt:lpstr>Cartographie de la science</vt:lpstr>
      <vt:lpstr>Présentation PowerPoint</vt:lpstr>
      <vt:lpstr>Présentation PowerPoint</vt:lpstr>
      <vt:lpstr>Visualisation… Cartographie </vt:lpstr>
      <vt:lpstr>Visualisation… Cartographie </vt:lpstr>
      <vt:lpstr>Visualisation…</vt:lpstr>
      <vt:lpstr>Présentation PowerPoint</vt:lpstr>
      <vt:lpstr>Présentation PowerPoint</vt:lpstr>
      <vt:lpstr>Présentation PowerPoint</vt:lpstr>
      <vt:lpstr>Présentation PowerPoint</vt:lpstr>
      <vt:lpstr>Présentation PowerPoint</vt:lpstr>
      <vt:lpstr>Network Data Analysis.</vt:lpstr>
      <vt:lpstr>Network Data Analysis</vt:lpstr>
      <vt:lpstr>Présentation PowerPoint</vt:lpstr>
      <vt:lpstr>Présentation PowerPoint</vt:lpstr>
      <vt:lpstr>Network Data Analysis.</vt:lpstr>
      <vt:lpstr> Network Data Analysis.</vt:lpstr>
      <vt:lpstr>Présentation PowerPoint</vt:lpstr>
      <vt:lpstr>Exemples de Cartographies</vt:lpstr>
      <vt:lpstr>Présentation PowerPoint</vt:lpstr>
      <vt:lpstr>Présentation PowerPoint</vt:lpstr>
      <vt:lpstr>Présentation PowerPoint</vt:lpstr>
      <vt:lpstr>Présentation PowerPoint</vt:lpstr>
      <vt:lpstr>Présentation PowerPoint</vt:lpstr>
      <vt:lpstr>Présentation PowerPoint</vt:lpstr>
      <vt:lpstr>Conclusions</vt:lpstr>
      <vt:lpstr>Présentation PowerPoint</vt:lpstr>
      <vt:lpstr>Présentation PowerPoint</vt:lpstr>
      <vt:lpstr>Etapes de réalisation</vt:lpstr>
      <vt:lpstr>Outils pour élaborer des cartographies</vt:lpstr>
      <vt:lpstr>Présentation PowerPoint</vt:lpstr>
      <vt:lpstr>Installation de Gephi</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hp</dc:creator>
  <cp:lastModifiedBy>Hanae LRHOUL</cp:lastModifiedBy>
  <cp:revision>1614</cp:revision>
  <dcterms:created xsi:type="dcterms:W3CDTF">2017-11-10T12:28:20Z</dcterms:created>
  <dcterms:modified xsi:type="dcterms:W3CDTF">2026-04-20T11:01:33Z</dcterms:modified>
</cp:coreProperties>
</file>